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comments/modernComment_7FA357A4_23C67B3E.xml" ContentType="application/vnd.ms-powerpoint.comments+xml"/>
  <Override PartName="/ppt/notesSlides/notesSlide3.xml" ContentType="application/vnd.openxmlformats-officedocument.presentationml.notesSlide+xml"/>
  <Override PartName="/ppt/comments/modernComment_7FA3579F_BDCBE24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31"/>
  </p:notesMasterIdLst>
  <p:handoutMasterIdLst>
    <p:handoutMasterId r:id="rId32"/>
  </p:handoutMasterIdLst>
  <p:sldIdLst>
    <p:sldId id="260" r:id="rId5"/>
    <p:sldId id="261" r:id="rId6"/>
    <p:sldId id="262" r:id="rId7"/>
    <p:sldId id="271" r:id="rId8"/>
    <p:sldId id="280" r:id="rId9"/>
    <p:sldId id="272" r:id="rId10"/>
    <p:sldId id="2147472845" r:id="rId11"/>
    <p:sldId id="2147471506" r:id="rId12"/>
    <p:sldId id="2147471509" r:id="rId13"/>
    <p:sldId id="273" r:id="rId14"/>
    <p:sldId id="2147470195" r:id="rId15"/>
    <p:sldId id="2141411236" r:id="rId16"/>
    <p:sldId id="2141411169" r:id="rId17"/>
    <p:sldId id="2141411231" r:id="rId18"/>
    <p:sldId id="274" r:id="rId19"/>
    <p:sldId id="2147472846" r:id="rId20"/>
    <p:sldId id="275" r:id="rId21"/>
    <p:sldId id="2147472851" r:id="rId22"/>
    <p:sldId id="6185" r:id="rId23"/>
    <p:sldId id="276" r:id="rId24"/>
    <p:sldId id="2147472847" r:id="rId25"/>
    <p:sldId id="277" r:id="rId26"/>
    <p:sldId id="281" r:id="rId27"/>
    <p:sldId id="279" r:id="rId28"/>
    <p:sldId id="2147472849" r:id="rId29"/>
    <p:sldId id="270"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C26F07-0BE4-9506-E5B7-032D6EB64D32}" name="Cuff, Phil" initials="CP" userId="S::pcuff@uk.imshealth.com::b7d5fd34-5b99-43c6-ad02-d83ef6d5495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DA291C"/>
    <a:srgbClr val="959CA0"/>
    <a:srgbClr val="FE8A12"/>
    <a:srgbClr val="F4C65A"/>
    <a:srgbClr val="FFE2C4"/>
    <a:srgbClr val="FEC488"/>
    <a:srgbClr val="7FD1EF"/>
    <a:srgbClr val="A1D794"/>
    <a:srgbClr val="72C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FDE89-1025-40C8-AC9C-76A19D2C3846}" v="12" vWet="14" dt="2024-05-01T10:30:42.162"/>
    <p1510:client id="{9003CB89-A1AA-41F7-80E3-CE75FA96DF98}" v="13" dt="2024-05-01T13:36:17.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725" autoAdjust="0"/>
  </p:normalViewPr>
  <p:slideViewPr>
    <p:cSldViewPr snapToGrid="0">
      <p:cViewPr varScale="1">
        <p:scale>
          <a:sx n="85" d="100"/>
          <a:sy n="85" d="100"/>
        </p:scale>
        <p:origin x="595"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4984" y="70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7FA3579F_BDCBE24C.xml><?xml version="1.0" encoding="utf-8"?>
<p188:cmLst xmlns:a="http://schemas.openxmlformats.org/drawingml/2006/main" xmlns:r="http://schemas.openxmlformats.org/officeDocument/2006/relationships" xmlns:p188="http://schemas.microsoft.com/office/powerpoint/2018/8/main">
  <p188:cm id="{CEB1F457-4969-4EA4-87ED-ED6B521071AC}" authorId="{20C26F07-0BE4-9506-E5B7-032D6EB64D32}" status="resolved" created="2023-07-27T14:58:11.169">
    <pc:sldMkLst xmlns:pc="http://schemas.microsoft.com/office/powerpoint/2013/main/command">
      <pc:docMk/>
      <pc:sldMk cId="3184255564" sldId="2141411231"/>
    </pc:sldMkLst>
    <p188:txBody>
      <a:bodyPr/>
      <a:lstStyle/>
      <a:p>
        <a:r>
          <a:rPr lang="en-GB"/>
          <a:t>Could we show a hybrid landing page rather than the hybrid form?</a:t>
        </a:r>
      </a:p>
    </p188:txBody>
  </p188:cm>
  <p188:cm id="{AFA586B5-0EBB-4C85-9416-54365052F632}" authorId="{20C26F07-0BE4-9506-E5B7-032D6EB64D32}" created="2023-07-27T14:58:24.706">
    <pc:sldMkLst xmlns:pc="http://schemas.microsoft.com/office/powerpoint/2013/main/command">
      <pc:docMk/>
      <pc:sldMk cId="3184255564" sldId="2141411231"/>
    </pc:sldMkLst>
    <p188:txBody>
      <a:bodyPr/>
      <a:lstStyle/>
      <a:p>
        <a:r>
          <a:rPr lang="en-GB"/>
          <a:t>Hybrid form and hybrid landing page are different entities. A hybrid landing page doesn’t necessarily mean a hybrid form and normally includes a standard mql form on the right and a CTA on the left to content i.e. whitepaper. A hybrid form is used slightly differently.</a:t>
        </a:r>
      </a:p>
    </p188:txBody>
  </p188:cm>
</p188:cmLst>
</file>

<file path=ppt/comments/modernComment_7FA357A4_23C67B3E.xml><?xml version="1.0" encoding="utf-8"?>
<p188:cmLst xmlns:a="http://schemas.openxmlformats.org/drawingml/2006/main" xmlns:r="http://schemas.openxmlformats.org/officeDocument/2006/relationships" xmlns:p188="http://schemas.microsoft.com/office/powerpoint/2018/8/main">
  <p188:cm id="{5CD95694-E178-4144-AF04-BD920BA5E25B}" authorId="{20C26F07-0BE4-9506-E5B7-032D6EB64D32}" status="resolved" created="2023-07-27T14:57:38.019">
    <pc:sldMkLst xmlns:pc="http://schemas.microsoft.com/office/powerpoint/2013/main/command">
      <pc:docMk/>
      <pc:sldMk cId="600210238" sldId="2141411236"/>
    </pc:sldMkLst>
    <p188:txBody>
      <a:bodyPr/>
      <a:lstStyle/>
      <a:p>
        <a:r>
          <a:rPr lang="en-GB"/>
          <a:t>Could the mql form example show the the ‘Please provide more detail’ field between the country and opt in fields as this is where it is normally place</a:t>
        </a:r>
      </a:p>
    </p188:txBody>
  </p188:cm>
  <p188:cm id="{379E8F9C-C88D-42CB-A7A7-58E96CEDEDBD}" authorId="{20C26F07-0BE4-9506-E5B7-032D6EB64D32}" status="resolved" created="2023-07-27T14:57:43.417">
    <pc:sldMkLst xmlns:pc="http://schemas.microsoft.com/office/powerpoint/2013/main/command">
      <pc:docMk/>
      <pc:sldMk cId="600210238" sldId="2141411236"/>
    </pc:sldMkLst>
    <p188:txBody>
      <a:bodyPr/>
      <a:lstStyle/>
      <a:p>
        <a:r>
          <a:rPr lang="en-GB"/>
          <a:t>Could we find a way of showing the hybrid form on slide 5 as well?</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4/19/2024</a:t>
            </a:fld>
            <a:endParaRPr lang="en-US" sz="1000" i="1" dirty="0"/>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dirty="0"/>
          </a:p>
        </p:txBody>
      </p:sp>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04FCD28D-5205-B14D-9338-E5F52C4B3AFB}"/>
              </a:ext>
            </a:extLst>
          </p:cNvPr>
          <p:cNvPicPr preferRelativeResize="0">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3460" y="671457"/>
            <a:ext cx="1555593" cy="281237"/>
          </a:xfrm>
          <a:prstGeom prst="rect">
            <a:avLst/>
          </a:prstGeom>
        </p:spPr>
      </p:pic>
      <p:sp>
        <p:nvSpPr>
          <p:cNvPr id="20" name="Header Placeholder 19">
            <a:extLst>
              <a:ext uri="{FF2B5EF4-FFF2-40B4-BE49-F238E27FC236}">
                <a16:creationId xmlns:a16="http://schemas.microsoft.com/office/drawing/2014/main" id="{44B54E68-49B3-EB4F-9F06-63EBE21271F2}"/>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a:extLst>
              <a:ext uri="{FF2B5EF4-FFF2-40B4-BE49-F238E27FC236}">
                <a16:creationId xmlns:a16="http://schemas.microsoft.com/office/drawing/2014/main" id="{9F80914E-3226-3544-8067-D77A7810E7E0}"/>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a:extLst>
              <a:ext uri="{FF2B5EF4-FFF2-40B4-BE49-F238E27FC236}">
                <a16:creationId xmlns:a16="http://schemas.microsoft.com/office/drawing/2014/main" id="{73A95A9D-2083-FD47-8FCC-26405789E46C}"/>
              </a:ext>
            </a:extLst>
          </p:cNvPr>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a:extLst>
              <a:ext uri="{FF2B5EF4-FFF2-40B4-BE49-F238E27FC236}">
                <a16:creationId xmlns:a16="http://schemas.microsoft.com/office/drawing/2014/main" id="{C3E99797-5A44-E441-B5A2-75267FF5AEBD}"/>
              </a:ext>
            </a:extLst>
          </p:cNvPr>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t>‹#›</a:t>
            </a:fld>
            <a:endParaRPr lang="en-US"/>
          </a:p>
        </p:txBody>
      </p:sp>
      <p:sp>
        <p:nvSpPr>
          <p:cNvPr id="24" name="Notes Placeholder 23">
            <a:extLst>
              <a:ext uri="{FF2B5EF4-FFF2-40B4-BE49-F238E27FC236}">
                <a16:creationId xmlns:a16="http://schemas.microsoft.com/office/drawing/2014/main" id="{0824245F-47FC-6845-9612-BB5942EF9984}"/>
              </a:ext>
            </a:extLst>
          </p:cNvPr>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a:extLst>
              <a:ext uri="{FF2B5EF4-FFF2-40B4-BE49-F238E27FC236}">
                <a16:creationId xmlns:a16="http://schemas.microsoft.com/office/drawing/2014/main" id="{089E4AFB-44C9-3941-9EFD-0F8219FA48F5}"/>
              </a:ext>
            </a:extLst>
          </p:cNvPr>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t>4/19/2024</a:t>
            </a:fld>
            <a:endParaRPr lang="en-US"/>
          </a:p>
        </p:txBody>
      </p:sp>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103892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pPr/>
              <a:t>1</a:t>
            </a:fld>
            <a:endParaRPr lang="en-US"/>
          </a:p>
        </p:txBody>
      </p:sp>
    </p:spTree>
    <p:extLst>
      <p:ext uri="{BB962C8B-B14F-4D97-AF65-F5344CB8AC3E}">
        <p14:creationId xmlns:p14="http://schemas.microsoft.com/office/powerpoint/2010/main" val="226484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t>13</a:t>
            </a:fld>
            <a:endParaRPr lang="en-US"/>
          </a:p>
        </p:txBody>
      </p:sp>
    </p:spTree>
    <p:extLst>
      <p:ext uri="{BB962C8B-B14F-4D97-AF65-F5344CB8AC3E}">
        <p14:creationId xmlns:p14="http://schemas.microsoft.com/office/powerpoint/2010/main" val="3108156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024-01 - IQV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76970-59B0-02CE-F0CF-5DF2129D58BC}"/>
              </a:ext>
            </a:extLst>
          </p:cNvPr>
          <p:cNvSpPr/>
          <p:nvPr userDrawn="1"/>
        </p:nvSpPr>
        <p:spPr>
          <a:xfrm>
            <a:off x="0" y="0"/>
            <a:ext cx="12192000" cy="6858000"/>
          </a:xfrm>
          <a:prstGeom prst="rect">
            <a:avLst/>
          </a:prstGeom>
          <a:gradFill>
            <a:gsLst>
              <a:gs pos="15000">
                <a:srgbClr val="140B42"/>
              </a:gs>
              <a:gs pos="80000">
                <a:srgbClr val="005587"/>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GB" sz="1600" b="0" i="0" u="none" strike="noStrike" kern="0" cap="none" spc="0" normalizeH="0" baseline="0" noProof="0" dirty="0" err="1">
              <a:ln>
                <a:noFill/>
              </a:ln>
              <a:solidFill>
                <a:srgbClr val="FFFFFF"/>
              </a:solidFill>
              <a:effectLst/>
              <a:uLnTx/>
              <a:uFillTx/>
              <a:latin typeface="Arial" panose="020B0604020202020204"/>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486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486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a:t>
            </a:r>
            <a:br>
              <a:rPr lang="en-US" dirty="0"/>
            </a:br>
            <a:r>
              <a:rPr lang="en-US" dirty="0"/>
              <a:t>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486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16200000">
            <a:off x="10172703"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16200000">
            <a:off x="10741443"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16200000">
            <a:off x="7833691"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7" name="TextBox 6">
            <a:extLst>
              <a:ext uri="{FF2B5EF4-FFF2-40B4-BE49-F238E27FC236}">
                <a16:creationId xmlns:a16="http://schemas.microsoft.com/office/drawing/2014/main" id="{5EEC8515-986E-A47F-4BDA-CED96BF08D65}"/>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16200000">
            <a:off x="9058253"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10" name="Picture 9">
            <a:extLst>
              <a:ext uri="{FF2B5EF4-FFF2-40B4-BE49-F238E27FC236}">
                <a16:creationId xmlns:a16="http://schemas.microsoft.com/office/drawing/2014/main" id="{6025B28D-E9A6-1255-B443-7613304201B6}"/>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9199917" y="735457"/>
            <a:ext cx="2247900" cy="406400"/>
          </a:xfrm>
          <a:prstGeom prst="rect">
            <a:avLst/>
          </a:prstGeom>
        </p:spPr>
      </p:pic>
    </p:spTree>
    <p:extLst>
      <p:ext uri="{BB962C8B-B14F-4D97-AF65-F5344CB8AC3E}">
        <p14:creationId xmlns:p14="http://schemas.microsoft.com/office/powerpoint/2010/main" val="4045338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9145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4981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5385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4792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906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77818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9936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563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Tree>
    <p:extLst>
      <p:ext uri="{BB962C8B-B14F-4D97-AF65-F5344CB8AC3E}">
        <p14:creationId xmlns:p14="http://schemas.microsoft.com/office/powerpoint/2010/main" val="30231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2024-02 - IQVIA">
    <p:bg>
      <p:bgPr>
        <a:solidFill>
          <a:schemeClr val="bg1"/>
        </a:solidFill>
        <a:effectLst/>
      </p:bgPr>
    </p:bg>
    <p:spTree>
      <p:nvGrpSpPr>
        <p:cNvPr id="1" name=""/>
        <p:cNvGrpSpPr/>
        <p:nvPr/>
      </p:nvGrpSpPr>
      <p:grpSpPr>
        <a:xfrm>
          <a:off x="0" y="0"/>
          <a:ext cx="0" cy="0"/>
          <a:chOff x="0" y="0"/>
          <a:chExt cx="0" cy="0"/>
        </a:xfrm>
      </p:grpSpPr>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613608" y="4175059"/>
            <a:ext cx="6245751"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613608" y="1918354"/>
            <a:ext cx="6245751" cy="2084832"/>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613608" y="5518464"/>
            <a:ext cx="6245751"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5" name="Graphic 14">
            <a:extLst>
              <a:ext uri="{FF2B5EF4-FFF2-40B4-BE49-F238E27FC236}">
                <a16:creationId xmlns:a16="http://schemas.microsoft.com/office/drawing/2014/main" id="{B6E9086A-E529-2788-B0E4-EFA79D0E2F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6" name="Freeform: Shape 15">
            <a:extLst>
              <a:ext uri="{FF2B5EF4-FFF2-40B4-BE49-F238E27FC236}">
                <a16:creationId xmlns:a16="http://schemas.microsoft.com/office/drawing/2014/main" id="{A1F4E818-2A83-7489-FE1B-DC8FFF233719}"/>
              </a:ext>
            </a:extLst>
          </p:cNvPr>
          <p:cNvSpPr/>
          <p:nvPr userDrawn="1"/>
        </p:nvSpPr>
        <p:spPr>
          <a:xfrm rot="900000">
            <a:off x="7116823" y="-191976"/>
            <a:ext cx="1244450" cy="1815506"/>
          </a:xfrm>
          <a:custGeom>
            <a:avLst/>
            <a:gdLst>
              <a:gd name="connsiteX0" fmla="*/ 0 w 1244450"/>
              <a:gd name="connsiteY0" fmla="*/ 333449 h 1815506"/>
              <a:gd name="connsiteX1" fmla="*/ 1244450 w 1244450"/>
              <a:gd name="connsiteY1" fmla="*/ 0 h 1815506"/>
              <a:gd name="connsiteX2" fmla="*/ 1244450 w 1244450"/>
              <a:gd name="connsiteY2" fmla="*/ 1193281 h 1815506"/>
              <a:gd name="connsiteX3" fmla="*/ 622225 w 1244450"/>
              <a:gd name="connsiteY3" fmla="*/ 1815506 h 1815506"/>
              <a:gd name="connsiteX4" fmla="*/ 0 w 1244450"/>
              <a:gd name="connsiteY4" fmla="*/ 1193281 h 181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50" h="1815506">
                <a:moveTo>
                  <a:pt x="0" y="333449"/>
                </a:moveTo>
                <a:lnTo>
                  <a:pt x="1244450" y="0"/>
                </a:lnTo>
                <a:lnTo>
                  <a:pt x="1244450" y="1193281"/>
                </a:lnTo>
                <a:cubicBezTo>
                  <a:pt x="1244450" y="1536926"/>
                  <a:pt x="965870" y="1815506"/>
                  <a:pt x="622225" y="1815506"/>
                </a:cubicBezTo>
                <a:cubicBezTo>
                  <a:pt x="278580" y="1815506"/>
                  <a:pt x="0" y="1536926"/>
                  <a:pt x="0" y="1193281"/>
                </a:cubicBezTo>
                <a:close/>
              </a:path>
            </a:pathLst>
          </a:custGeom>
          <a:gradFill>
            <a:gsLst>
              <a:gs pos="20000">
                <a:srgbClr val="140B42"/>
              </a:gs>
              <a:gs pos="80000">
                <a:schemeClr val="accent2"/>
              </a:gs>
            </a:gsLst>
            <a:lin ang="5400000" scaled="1"/>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7" name="Freeform: Shape 16">
            <a:extLst>
              <a:ext uri="{FF2B5EF4-FFF2-40B4-BE49-F238E27FC236}">
                <a16:creationId xmlns:a16="http://schemas.microsoft.com/office/drawing/2014/main" id="{4213A8D0-50D2-BE07-C33B-5280FE4232B0}"/>
              </a:ext>
            </a:extLst>
          </p:cNvPr>
          <p:cNvSpPr/>
          <p:nvPr userDrawn="1"/>
        </p:nvSpPr>
        <p:spPr>
          <a:xfrm rot="900000">
            <a:off x="11384415" y="4422162"/>
            <a:ext cx="1089824" cy="2621535"/>
          </a:xfrm>
          <a:custGeom>
            <a:avLst/>
            <a:gdLst>
              <a:gd name="connsiteX0" fmla="*/ 465632 w 1089824"/>
              <a:gd name="connsiteY0" fmla="*/ 0 h 2621535"/>
              <a:gd name="connsiteX1" fmla="*/ 1089824 w 1089824"/>
              <a:gd name="connsiteY1" fmla="*/ 2329517 h 2621535"/>
              <a:gd name="connsiteX2" fmla="*/ 0 w 1089824"/>
              <a:gd name="connsiteY2" fmla="*/ 2621535 h 2621535"/>
              <a:gd name="connsiteX3" fmla="*/ 0 w 1089824"/>
              <a:gd name="connsiteY3" fmla="*/ 596865 h 2621535"/>
              <a:gd name="connsiteX4" fmla="*/ 377494 w 1089824"/>
              <a:gd name="connsiteY4" fmla="*/ 27359 h 262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824" h="2621535">
                <a:moveTo>
                  <a:pt x="465632" y="0"/>
                </a:moveTo>
                <a:lnTo>
                  <a:pt x="1089824" y="2329517"/>
                </a:lnTo>
                <a:lnTo>
                  <a:pt x="0" y="2621535"/>
                </a:lnTo>
                <a:lnTo>
                  <a:pt x="0" y="596865"/>
                </a:lnTo>
                <a:cubicBezTo>
                  <a:pt x="0" y="340849"/>
                  <a:pt x="155656" y="121189"/>
                  <a:pt x="377494" y="27359"/>
                </a:cubicBezTo>
                <a:close/>
              </a:path>
            </a:pathLst>
          </a:custGeom>
          <a:gradFill flip="none" rotWithShape="1">
            <a:gsLst>
              <a:gs pos="20000">
                <a:schemeClr val="accent2"/>
              </a:gs>
              <a:gs pos="8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err="1"/>
          </a:p>
        </p:txBody>
      </p:sp>
      <p:sp>
        <p:nvSpPr>
          <p:cNvPr id="5" name="Freeform: Shape 4">
            <a:extLst>
              <a:ext uri="{FF2B5EF4-FFF2-40B4-BE49-F238E27FC236}">
                <a16:creationId xmlns:a16="http://schemas.microsoft.com/office/drawing/2014/main" id="{9CA7F2F6-48FC-1B44-89F9-84682C0ED811}"/>
              </a:ext>
            </a:extLst>
          </p:cNvPr>
          <p:cNvSpPr/>
          <p:nvPr userDrawn="1"/>
        </p:nvSpPr>
        <p:spPr>
          <a:xfrm rot="900000">
            <a:off x="7841778" y="-500135"/>
            <a:ext cx="3914186" cy="7999940"/>
          </a:xfrm>
          <a:custGeom>
            <a:avLst/>
            <a:gdLst>
              <a:gd name="connsiteX0" fmla="*/ 3362855 w 3914186"/>
              <a:gd name="connsiteY0" fmla="*/ 0 h 7999940"/>
              <a:gd name="connsiteX1" fmla="*/ 3914186 w 3914186"/>
              <a:gd name="connsiteY1" fmla="*/ 2057597 h 7999940"/>
              <a:gd name="connsiteX2" fmla="*/ 3914185 w 3914186"/>
              <a:gd name="connsiteY2" fmla="*/ 6952194 h 7999940"/>
              <a:gd name="connsiteX3" fmla="*/ 3947 w 3914186"/>
              <a:gd name="connsiteY3" fmla="*/ 7999940 h 7999940"/>
              <a:gd name="connsiteX4" fmla="*/ 0 w 3914186"/>
              <a:gd name="connsiteY4" fmla="*/ 7921778 h 7999940"/>
              <a:gd name="connsiteX5" fmla="*/ 1 w 3914186"/>
              <a:gd name="connsiteY5" fmla="*/ 901074 h 799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4186" h="7999940">
                <a:moveTo>
                  <a:pt x="3362855" y="0"/>
                </a:moveTo>
                <a:lnTo>
                  <a:pt x="3914186" y="2057597"/>
                </a:lnTo>
                <a:lnTo>
                  <a:pt x="3914185" y="6952194"/>
                </a:lnTo>
                <a:lnTo>
                  <a:pt x="3947" y="7999940"/>
                </a:lnTo>
                <a:lnTo>
                  <a:pt x="0" y="7921778"/>
                </a:lnTo>
                <a:lnTo>
                  <a:pt x="1" y="901074"/>
                </a:lnTo>
                <a:close/>
              </a:path>
            </a:pathLst>
          </a:custGeom>
          <a:solidFill>
            <a:schemeClr val="accent2"/>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err="1"/>
          </a:p>
        </p:txBody>
      </p:sp>
      <p:sp>
        <p:nvSpPr>
          <p:cNvPr id="19" name="TextBox 18">
            <a:extLst>
              <a:ext uri="{FF2B5EF4-FFF2-40B4-BE49-F238E27FC236}">
                <a16:creationId xmlns:a16="http://schemas.microsoft.com/office/drawing/2014/main" id="{9D950733-D386-D461-6995-42A6097FF11E}"/>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22440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a:p>
            <a:pPr lvl="0"/>
            <a:r>
              <a:rPr lang="en-US" dirty="0"/>
              <a:t>Arial 18pt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2273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9173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Tree>
    <p:extLst>
      <p:ext uri="{BB962C8B-B14F-4D97-AF65-F5344CB8AC3E}">
        <p14:creationId xmlns:p14="http://schemas.microsoft.com/office/powerpoint/2010/main" val="219680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16480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dirty="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p>
        </p:txBody>
      </p:sp>
    </p:spTree>
    <p:extLst>
      <p:ext uri="{BB962C8B-B14F-4D97-AF65-F5344CB8AC3E}">
        <p14:creationId xmlns:p14="http://schemas.microsoft.com/office/powerpoint/2010/main" val="208855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024-01 - IQVIA">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C7CB88CE-AFAB-3162-5EFA-DACFAECFC82B}"/>
              </a:ext>
            </a:extLst>
          </p:cNvPr>
          <p:cNvSpPr/>
          <p:nvPr userDrawn="1"/>
        </p:nvSpPr>
        <p:spPr>
          <a:xfrm rot="5400000" flipH="1">
            <a:off x="1141342" y="704015"/>
            <a:ext cx="877958" cy="316064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6" name="Rectangle: Top Corners Rounded 5">
            <a:extLst>
              <a:ext uri="{FF2B5EF4-FFF2-40B4-BE49-F238E27FC236}">
                <a16:creationId xmlns:a16="http://schemas.microsoft.com/office/drawing/2014/main" id="{78BBCD43-EEDD-17C3-B8E4-320E6ECA340F}"/>
              </a:ext>
            </a:extLst>
          </p:cNvPr>
          <p:cNvSpPr/>
          <p:nvPr userDrawn="1"/>
        </p:nvSpPr>
        <p:spPr>
          <a:xfrm rot="5400000" flipH="1">
            <a:off x="572602" y="4899986"/>
            <a:ext cx="877958" cy="202316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3" name="Rectangle: Top Corners Rounded 2">
            <a:extLst>
              <a:ext uri="{FF2B5EF4-FFF2-40B4-BE49-F238E27FC236}">
                <a16:creationId xmlns:a16="http://schemas.microsoft.com/office/drawing/2014/main" id="{AC34CDE1-031B-F659-37E6-092E1C8890F5}"/>
              </a:ext>
            </a:extLst>
          </p:cNvPr>
          <p:cNvSpPr/>
          <p:nvPr userDrawn="1"/>
        </p:nvSpPr>
        <p:spPr>
          <a:xfrm rot="5400000" flipH="1">
            <a:off x="766970" y="1545530"/>
            <a:ext cx="3591342" cy="51252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8" name="Rectangle: Top Corners Rounded 7">
            <a:extLst>
              <a:ext uri="{FF2B5EF4-FFF2-40B4-BE49-F238E27FC236}">
                <a16:creationId xmlns:a16="http://schemas.microsoft.com/office/drawing/2014/main" id="{F0223E2A-EF00-0A08-DA2A-FCB4BDA5AE23}"/>
              </a:ext>
            </a:extLst>
          </p:cNvPr>
          <p:cNvSpPr/>
          <p:nvPr userDrawn="1"/>
        </p:nvSpPr>
        <p:spPr>
          <a:xfrm rot="5400000" flipH="1">
            <a:off x="2255792" y="2934275"/>
            <a:ext cx="877958" cy="5389536"/>
          </a:xfrm>
          <a:custGeom>
            <a:avLst/>
            <a:gdLst>
              <a:gd name="connsiteX0" fmla="*/ 438979 w 877958"/>
              <a:gd name="connsiteY0" fmla="*/ 0 h 5389536"/>
              <a:gd name="connsiteX1" fmla="*/ 438979 w 877958"/>
              <a:gd name="connsiteY1" fmla="*/ 0 h 5389536"/>
              <a:gd name="connsiteX2" fmla="*/ 877958 w 877958"/>
              <a:gd name="connsiteY2" fmla="*/ 438979 h 5389536"/>
              <a:gd name="connsiteX3" fmla="*/ 877958 w 877958"/>
              <a:gd name="connsiteY3" fmla="*/ 5389536 h 5389536"/>
              <a:gd name="connsiteX4" fmla="*/ 877958 w 877958"/>
              <a:gd name="connsiteY4" fmla="*/ 5389536 h 5389536"/>
              <a:gd name="connsiteX5" fmla="*/ 0 w 877958"/>
              <a:gd name="connsiteY5" fmla="*/ 5389536 h 5389536"/>
              <a:gd name="connsiteX6" fmla="*/ 0 w 877958"/>
              <a:gd name="connsiteY6" fmla="*/ 5389536 h 5389536"/>
              <a:gd name="connsiteX7" fmla="*/ 0 w 877958"/>
              <a:gd name="connsiteY7" fmla="*/ 438979 h 5389536"/>
              <a:gd name="connsiteX8" fmla="*/ 438979 w 877958"/>
              <a:gd name="connsiteY8" fmla="*/ 0 h 5389536"/>
              <a:gd name="connsiteX0" fmla="*/ 0 w 877958"/>
              <a:gd name="connsiteY0" fmla="*/ 5389536 h 5480976"/>
              <a:gd name="connsiteX1" fmla="*/ 0 w 877958"/>
              <a:gd name="connsiteY1" fmla="*/ 438979 h 5480976"/>
              <a:gd name="connsiteX2" fmla="*/ 438979 w 877958"/>
              <a:gd name="connsiteY2" fmla="*/ 0 h 5480976"/>
              <a:gd name="connsiteX3" fmla="*/ 438979 w 877958"/>
              <a:gd name="connsiteY3" fmla="*/ 0 h 5480976"/>
              <a:gd name="connsiteX4" fmla="*/ 877958 w 877958"/>
              <a:gd name="connsiteY4" fmla="*/ 438979 h 5480976"/>
              <a:gd name="connsiteX5" fmla="*/ 877958 w 877958"/>
              <a:gd name="connsiteY5" fmla="*/ 5389536 h 5480976"/>
              <a:gd name="connsiteX6" fmla="*/ 877958 w 877958"/>
              <a:gd name="connsiteY6" fmla="*/ 5389536 h 5480976"/>
              <a:gd name="connsiteX7" fmla="*/ 0 w 877958"/>
              <a:gd name="connsiteY7" fmla="*/ 5389536 h 5480976"/>
              <a:gd name="connsiteX8" fmla="*/ 91440 w 877958"/>
              <a:gd name="connsiteY8" fmla="*/ 5480976 h 5480976"/>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 name="connsiteX7" fmla="*/ 0 w 877958"/>
              <a:gd name="connsiteY7" fmla="*/ 5389536 h 5389536"/>
              <a:gd name="connsiteX0" fmla="*/ 0 w 877958"/>
              <a:gd name="connsiteY0" fmla="*/ 5389536 h 5442453"/>
              <a:gd name="connsiteX1" fmla="*/ 0 w 877958"/>
              <a:gd name="connsiteY1" fmla="*/ 438979 h 5442453"/>
              <a:gd name="connsiteX2" fmla="*/ 438979 w 877958"/>
              <a:gd name="connsiteY2" fmla="*/ 0 h 5442453"/>
              <a:gd name="connsiteX3" fmla="*/ 438979 w 877958"/>
              <a:gd name="connsiteY3" fmla="*/ 0 h 5442453"/>
              <a:gd name="connsiteX4" fmla="*/ 877958 w 877958"/>
              <a:gd name="connsiteY4" fmla="*/ 438979 h 5442453"/>
              <a:gd name="connsiteX5" fmla="*/ 877958 w 877958"/>
              <a:gd name="connsiteY5" fmla="*/ 5389536 h 5442453"/>
              <a:gd name="connsiteX6" fmla="*/ 877958 w 877958"/>
              <a:gd name="connsiteY6" fmla="*/ 5389536 h 5442453"/>
              <a:gd name="connsiteX7" fmla="*/ 14816 w 877958"/>
              <a:gd name="connsiteY7" fmla="*/ 5442453 h 5442453"/>
              <a:gd name="connsiteX0" fmla="*/ 0 w 877958"/>
              <a:gd name="connsiteY0" fmla="*/ 5389536 h 5389536"/>
              <a:gd name="connsiteX1" fmla="*/ 0 w 877958"/>
              <a:gd name="connsiteY1" fmla="*/ 438979 h 5389536"/>
              <a:gd name="connsiteX2" fmla="*/ 438979 w 877958"/>
              <a:gd name="connsiteY2" fmla="*/ 0 h 5389536"/>
              <a:gd name="connsiteX3" fmla="*/ 438979 w 877958"/>
              <a:gd name="connsiteY3" fmla="*/ 0 h 5389536"/>
              <a:gd name="connsiteX4" fmla="*/ 877958 w 877958"/>
              <a:gd name="connsiteY4" fmla="*/ 438979 h 5389536"/>
              <a:gd name="connsiteX5" fmla="*/ 877958 w 877958"/>
              <a:gd name="connsiteY5" fmla="*/ 5389536 h 5389536"/>
              <a:gd name="connsiteX6" fmla="*/ 877958 w 877958"/>
              <a:gd name="connsiteY6" fmla="*/ 5389536 h 53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958" h="5389536">
                <a:moveTo>
                  <a:pt x="0" y="5389536"/>
                </a:moveTo>
                <a:lnTo>
                  <a:pt x="0" y="438979"/>
                </a:lnTo>
                <a:cubicBezTo>
                  <a:pt x="0" y="196538"/>
                  <a:pt x="196538" y="0"/>
                  <a:pt x="438979" y="0"/>
                </a:cubicBezTo>
                <a:lnTo>
                  <a:pt x="438979" y="0"/>
                </a:lnTo>
                <a:cubicBezTo>
                  <a:pt x="681420" y="0"/>
                  <a:pt x="877958" y="196538"/>
                  <a:pt x="877958" y="438979"/>
                </a:cubicBezTo>
                <a:lnTo>
                  <a:pt x="877958" y="5389536"/>
                </a:lnTo>
                <a:lnTo>
                  <a:pt x="877958" y="5389536"/>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endParaRPr lang="en-US" sz="1600" dirty="0" err="1"/>
          </a:p>
        </p:txBody>
      </p:sp>
      <p:pic>
        <p:nvPicPr>
          <p:cNvPr id="4" name="Graphic 3">
            <a:extLst>
              <a:ext uri="{FF2B5EF4-FFF2-40B4-BE49-F238E27FC236}">
                <a16:creationId xmlns:a16="http://schemas.microsoft.com/office/drawing/2014/main" id="{5E9C315F-6F0F-88CF-06F8-56C10BD0C2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11" name="Title 1">
            <a:extLst>
              <a:ext uri="{FF2B5EF4-FFF2-40B4-BE49-F238E27FC236}">
                <a16:creationId xmlns:a16="http://schemas.microsoft.com/office/drawing/2014/main" id="{FB046CC9-1517-70B1-8165-DF336CD8DB17}"/>
              </a:ext>
            </a:extLst>
          </p:cNvPr>
          <p:cNvSpPr>
            <a:spLocks noGrp="1"/>
          </p:cNvSpPr>
          <p:nvPr userDrawn="1">
            <p:ph type="title" hasCustomPrompt="1"/>
          </p:nvPr>
        </p:nvSpPr>
        <p:spPr bwMode="white">
          <a:xfrm>
            <a:off x="5617028" y="2465262"/>
            <a:ext cx="5889171"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Tree>
    <p:extLst>
      <p:ext uri="{BB962C8B-B14F-4D97-AF65-F5344CB8AC3E}">
        <p14:creationId xmlns:p14="http://schemas.microsoft.com/office/powerpoint/2010/main" val="2878454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024-02 - IQVI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7C944E-D498-D622-98F6-EFDA46864246}"/>
              </a:ext>
            </a:extLst>
          </p:cNvPr>
          <p:cNvSpPr>
            <a:spLocks noGrp="1"/>
          </p:cNvSpPr>
          <p:nvPr>
            <p:ph type="title" hasCustomPrompt="1"/>
          </p:nvPr>
        </p:nvSpPr>
        <p:spPr bwMode="white">
          <a:xfrm>
            <a:off x="613608" y="2001994"/>
            <a:ext cx="5588846" cy="3282696"/>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10" name="Graphic 9">
            <a:extLst>
              <a:ext uri="{FF2B5EF4-FFF2-40B4-BE49-F238E27FC236}">
                <a16:creationId xmlns:a16="http://schemas.microsoft.com/office/drawing/2014/main" id="{B22C3E46-9D61-E508-04E3-6A06DDAA05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36" name="Freeform: Shape 35">
            <a:extLst>
              <a:ext uri="{FF2B5EF4-FFF2-40B4-BE49-F238E27FC236}">
                <a16:creationId xmlns:a16="http://schemas.microsoft.com/office/drawing/2014/main" id="{26C46D3E-AC6D-3103-8DBD-956D74F4C909}"/>
              </a:ext>
            </a:extLst>
          </p:cNvPr>
          <p:cNvSpPr/>
          <p:nvPr userDrawn="1"/>
        </p:nvSpPr>
        <p:spPr>
          <a:xfrm rot="900000">
            <a:off x="8442677" y="-448970"/>
            <a:ext cx="3111997" cy="7865277"/>
          </a:xfrm>
          <a:custGeom>
            <a:avLst/>
            <a:gdLst>
              <a:gd name="connsiteX0" fmla="*/ 0 w 3111997"/>
              <a:gd name="connsiteY0" fmla="*/ 743009 h 7865277"/>
              <a:gd name="connsiteX1" fmla="*/ 2772948 w 3111997"/>
              <a:gd name="connsiteY1" fmla="*/ 0 h 7865277"/>
              <a:gd name="connsiteX2" fmla="*/ 3111997 w 3111997"/>
              <a:gd name="connsiteY2" fmla="*/ 1265346 h 7865277"/>
              <a:gd name="connsiteX3" fmla="*/ 3111997 w 3111997"/>
              <a:gd name="connsiteY3" fmla="*/ 7031420 h 7865277"/>
              <a:gd name="connsiteX4" fmla="*/ 0 w 3111997"/>
              <a:gd name="connsiteY4" fmla="*/ 7865277 h 786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997" h="7865277">
                <a:moveTo>
                  <a:pt x="0" y="743009"/>
                </a:moveTo>
                <a:lnTo>
                  <a:pt x="2772948" y="0"/>
                </a:lnTo>
                <a:lnTo>
                  <a:pt x="3111997" y="1265346"/>
                </a:lnTo>
                <a:lnTo>
                  <a:pt x="3111997" y="7031420"/>
                </a:lnTo>
                <a:lnTo>
                  <a:pt x="0" y="7865277"/>
                </a:lnTo>
                <a:close/>
              </a:path>
            </a:pathLst>
          </a:custGeom>
          <a:gradFill flip="none" rotWithShape="1">
            <a:gsLst>
              <a:gs pos="80000">
                <a:srgbClr val="005587"/>
              </a:gs>
              <a:gs pos="20000">
                <a:srgbClr val="140B42"/>
              </a:gs>
            </a:gsLst>
            <a:lin ang="54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33" name="Freeform: Shape 32">
            <a:extLst>
              <a:ext uri="{FF2B5EF4-FFF2-40B4-BE49-F238E27FC236}">
                <a16:creationId xmlns:a16="http://schemas.microsoft.com/office/drawing/2014/main" id="{C91B8118-8001-4841-19F8-D496141A50A0}"/>
              </a:ext>
            </a:extLst>
          </p:cNvPr>
          <p:cNvSpPr/>
          <p:nvPr userDrawn="1"/>
        </p:nvSpPr>
        <p:spPr>
          <a:xfrm rot="900000">
            <a:off x="7857953" y="-251045"/>
            <a:ext cx="1122250" cy="6279582"/>
          </a:xfrm>
          <a:custGeom>
            <a:avLst/>
            <a:gdLst>
              <a:gd name="connsiteX0" fmla="*/ 0 w 1122250"/>
              <a:gd name="connsiteY0" fmla="*/ 299494 h 6279582"/>
              <a:gd name="connsiteX1" fmla="*/ 1117728 w 1122250"/>
              <a:gd name="connsiteY1" fmla="*/ 0 h 6279582"/>
              <a:gd name="connsiteX2" fmla="*/ 1122250 w 1122250"/>
              <a:gd name="connsiteY2" fmla="*/ 44868 h 6279582"/>
              <a:gd name="connsiteX3" fmla="*/ 1122250 w 1122250"/>
              <a:gd name="connsiteY3" fmla="*/ 5718457 h 6279582"/>
              <a:gd name="connsiteX4" fmla="*/ 561125 w 1122250"/>
              <a:gd name="connsiteY4" fmla="*/ 6279582 h 6279582"/>
              <a:gd name="connsiteX5" fmla="*/ 0 w 1122250"/>
              <a:gd name="connsiteY5" fmla="*/ 5718457 h 62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2250" h="6279582">
                <a:moveTo>
                  <a:pt x="0" y="299494"/>
                </a:moveTo>
                <a:lnTo>
                  <a:pt x="1117728" y="0"/>
                </a:lnTo>
                <a:lnTo>
                  <a:pt x="1122250" y="44868"/>
                </a:lnTo>
                <a:lnTo>
                  <a:pt x="1122250" y="5718457"/>
                </a:lnTo>
                <a:cubicBezTo>
                  <a:pt x="1122250" y="6028358"/>
                  <a:pt x="871026" y="6279582"/>
                  <a:pt x="561125" y="6279582"/>
                </a:cubicBezTo>
                <a:cubicBezTo>
                  <a:pt x="251224" y="6279582"/>
                  <a:pt x="0" y="6028358"/>
                  <a:pt x="0" y="57184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5" name="Freeform: Shape 34">
            <a:extLst>
              <a:ext uri="{FF2B5EF4-FFF2-40B4-BE49-F238E27FC236}">
                <a16:creationId xmlns:a16="http://schemas.microsoft.com/office/drawing/2014/main" id="{3D0BEB81-5C21-E6CB-2945-4D85A1CF4B39}"/>
              </a:ext>
            </a:extLst>
          </p:cNvPr>
          <p:cNvSpPr/>
          <p:nvPr userDrawn="1"/>
        </p:nvSpPr>
        <p:spPr>
          <a:xfrm rot="900000">
            <a:off x="10684011" y="4443897"/>
            <a:ext cx="1122250" cy="2625649"/>
          </a:xfrm>
          <a:custGeom>
            <a:avLst/>
            <a:gdLst>
              <a:gd name="connsiteX0" fmla="*/ 448039 w 1122250"/>
              <a:gd name="connsiteY0" fmla="*/ 11400 h 2625649"/>
              <a:gd name="connsiteX1" fmla="*/ 561125 w 1122250"/>
              <a:gd name="connsiteY1" fmla="*/ 1 h 2625649"/>
              <a:gd name="connsiteX2" fmla="*/ 1122250 w 1122250"/>
              <a:gd name="connsiteY2" fmla="*/ 561125 h 2625649"/>
              <a:gd name="connsiteX3" fmla="*/ 1122250 w 1122250"/>
              <a:gd name="connsiteY3" fmla="*/ 2324943 h 2625649"/>
              <a:gd name="connsiteX4" fmla="*/ 0 w 1122250"/>
              <a:gd name="connsiteY4" fmla="*/ 2625649 h 2625649"/>
              <a:gd name="connsiteX5" fmla="*/ 0 w 1122250"/>
              <a:gd name="connsiteY5" fmla="*/ 561125 h 2625649"/>
              <a:gd name="connsiteX6" fmla="*/ 448039 w 1122250"/>
              <a:gd name="connsiteY6" fmla="*/ 11400 h 26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2250" h="2625649">
                <a:moveTo>
                  <a:pt x="448039" y="11400"/>
                </a:moveTo>
                <a:cubicBezTo>
                  <a:pt x="484566" y="3926"/>
                  <a:pt x="522387" y="0"/>
                  <a:pt x="561125" y="1"/>
                </a:cubicBezTo>
                <a:cubicBezTo>
                  <a:pt x="871026" y="0"/>
                  <a:pt x="1122250" y="251225"/>
                  <a:pt x="1122250" y="561125"/>
                </a:cubicBezTo>
                <a:lnTo>
                  <a:pt x="1122250" y="2324943"/>
                </a:lnTo>
                <a:lnTo>
                  <a:pt x="0" y="2625649"/>
                </a:lnTo>
                <a:lnTo>
                  <a:pt x="0" y="561125"/>
                </a:lnTo>
                <a:cubicBezTo>
                  <a:pt x="0" y="289962"/>
                  <a:pt x="192344" y="63723"/>
                  <a:pt x="448039" y="114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34416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024-03 - IQVI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EDBA70-406E-67AC-EA19-AFC94EEB8D0C}"/>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80FF161-95B3-687F-236E-89576B37039B}"/>
              </a:ext>
            </a:extLst>
          </p:cNvPr>
          <p:cNvSpPr/>
          <p:nvPr userDrawn="1"/>
        </p:nvSpPr>
        <p:spPr>
          <a:xfrm rot="18896850">
            <a:off x="8810675" y="809749"/>
            <a:ext cx="2572502" cy="6381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1" name="Freeform: Shape 10">
            <a:extLst>
              <a:ext uri="{FF2B5EF4-FFF2-40B4-BE49-F238E27FC236}">
                <a16:creationId xmlns:a16="http://schemas.microsoft.com/office/drawing/2014/main" id="{91B89BCA-B6DC-9CFA-1B14-60CBF7F68A9A}"/>
              </a:ext>
            </a:extLst>
          </p:cNvPr>
          <p:cNvSpPr/>
          <p:nvPr userDrawn="1"/>
        </p:nvSpPr>
        <p:spPr>
          <a:xfrm rot="18896850">
            <a:off x="9955161" y="3750354"/>
            <a:ext cx="2884755" cy="638140"/>
          </a:xfrm>
          <a:custGeom>
            <a:avLst/>
            <a:gdLst>
              <a:gd name="connsiteX0" fmla="*/ 3674317 w 3674317"/>
              <a:gd name="connsiteY0" fmla="*/ 0 h 812800"/>
              <a:gd name="connsiteX1" fmla="*/ 2860027 w 3674317"/>
              <a:gd name="connsiteY1" fmla="*/ 812800 h 812800"/>
              <a:gd name="connsiteX2" fmla="*/ 406400 w 3674317"/>
              <a:gd name="connsiteY2" fmla="*/ 812800 h 812800"/>
              <a:gd name="connsiteX3" fmla="*/ 0 w 3674317"/>
              <a:gd name="connsiteY3" fmla="*/ 406400 h 812800"/>
              <a:gd name="connsiteX4" fmla="*/ 406400 w 3674317"/>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4317" h="812800">
                <a:moveTo>
                  <a:pt x="3674317" y="0"/>
                </a:moveTo>
                <a:lnTo>
                  <a:pt x="2860027" y="812800"/>
                </a:lnTo>
                <a:lnTo>
                  <a:pt x="406400" y="812800"/>
                </a:lnTo>
                <a:cubicBezTo>
                  <a:pt x="181951" y="812800"/>
                  <a:pt x="0" y="630849"/>
                  <a:pt x="0" y="406400"/>
                </a:cubicBezTo>
                <a:cubicBezTo>
                  <a:pt x="0" y="181951"/>
                  <a:pt x="181951" y="0"/>
                  <a:pt x="4064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itle 1">
            <a:extLst>
              <a:ext uri="{FF2B5EF4-FFF2-40B4-BE49-F238E27FC236}">
                <a16:creationId xmlns:a16="http://schemas.microsoft.com/office/drawing/2014/main" id="{DCF014C0-8BB5-5793-9DBD-D422EF624E7C}"/>
              </a:ext>
            </a:extLst>
          </p:cNvPr>
          <p:cNvSpPr>
            <a:spLocks noGrp="1"/>
          </p:cNvSpPr>
          <p:nvPr userDrawn="1">
            <p:ph type="title" hasCustomPrompt="1"/>
          </p:nvPr>
        </p:nvSpPr>
        <p:spPr bwMode="white">
          <a:xfrm>
            <a:off x="613608" y="711200"/>
            <a:ext cx="7285515" cy="4576605"/>
          </a:xfrm>
          <a:prstGeom prst="rect">
            <a:avLst/>
          </a:prstGeom>
        </p:spPr>
        <p:txBody>
          <a:bodyPr anchor="ctr" anchorCtr="0"/>
          <a:lstStyle>
            <a:lvl1pPr>
              <a:lnSpc>
                <a:spcPct val="100000"/>
              </a:lnSpc>
              <a:defRPr sz="3600" b="1">
                <a:solidFill>
                  <a:schemeClr val="bg1"/>
                </a:solidFill>
              </a:defRPr>
            </a:lvl1pPr>
          </a:lstStyle>
          <a:p>
            <a:r>
              <a:rPr lang="en-US" dirty="0"/>
              <a:t>Divider title are 36pt Arial Bold sentence case</a:t>
            </a:r>
          </a:p>
        </p:txBody>
      </p:sp>
      <p:pic>
        <p:nvPicPr>
          <p:cNvPr id="4" name="Graphic 3">
            <a:extLst>
              <a:ext uri="{FF2B5EF4-FFF2-40B4-BE49-F238E27FC236}">
                <a16:creationId xmlns:a16="http://schemas.microsoft.com/office/drawing/2014/main" id="{D381AB1C-94E0-88DE-B7FB-AF548E53C0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20" name="Freeform: Shape 19">
            <a:extLst>
              <a:ext uri="{FF2B5EF4-FFF2-40B4-BE49-F238E27FC236}">
                <a16:creationId xmlns:a16="http://schemas.microsoft.com/office/drawing/2014/main" id="{E20C9601-4C00-1F60-ACBA-FDEED78A2031}"/>
              </a:ext>
            </a:extLst>
          </p:cNvPr>
          <p:cNvSpPr>
            <a:spLocks/>
          </p:cNvSpPr>
          <p:nvPr userDrawn="1"/>
        </p:nvSpPr>
        <p:spPr bwMode="auto">
          <a:xfrm>
            <a:off x="11012739" y="-38910"/>
            <a:ext cx="1224656" cy="1829007"/>
          </a:xfrm>
          <a:custGeom>
            <a:avLst/>
            <a:gdLst>
              <a:gd name="connsiteX0" fmla="*/ 153315 w 1224656"/>
              <a:gd name="connsiteY0" fmla="*/ 0 h 1829007"/>
              <a:gd name="connsiteX1" fmla="*/ 1224656 w 1224656"/>
              <a:gd name="connsiteY1" fmla="*/ 0 h 1829007"/>
              <a:gd name="connsiteX2" fmla="*/ 1224656 w 1224656"/>
              <a:gd name="connsiteY2" fmla="*/ 1829007 h 1829007"/>
              <a:gd name="connsiteX3" fmla="*/ 1154215 w 1224656"/>
              <a:gd name="connsiteY3" fmla="*/ 1758565 h 1829007"/>
              <a:gd name="connsiteX4" fmla="*/ 159544 w 1224656"/>
              <a:gd name="connsiteY4" fmla="*/ 763895 h 1829007"/>
              <a:gd name="connsiteX5" fmla="*/ 89744 w 1224656"/>
              <a:gd name="connsiteY5" fmla="*/ 77872 h 1829007"/>
              <a:gd name="connsiteX0" fmla="*/ 1224656 w 1316096"/>
              <a:gd name="connsiteY0" fmla="*/ 0 h 1829007"/>
              <a:gd name="connsiteX1" fmla="*/ 1224656 w 1316096"/>
              <a:gd name="connsiteY1" fmla="*/ 1829007 h 1829007"/>
              <a:gd name="connsiteX2" fmla="*/ 1154215 w 1316096"/>
              <a:gd name="connsiteY2" fmla="*/ 1758565 h 1829007"/>
              <a:gd name="connsiteX3" fmla="*/ 159544 w 1316096"/>
              <a:gd name="connsiteY3" fmla="*/ 763895 h 1829007"/>
              <a:gd name="connsiteX4" fmla="*/ 89744 w 1316096"/>
              <a:gd name="connsiteY4" fmla="*/ 77872 h 1829007"/>
              <a:gd name="connsiteX5" fmla="*/ 153315 w 1316096"/>
              <a:gd name="connsiteY5" fmla="*/ 0 h 1829007"/>
              <a:gd name="connsiteX6" fmla="*/ 1316096 w 1316096"/>
              <a:gd name="connsiteY6" fmla="*/ 91440 h 1829007"/>
              <a:gd name="connsiteX0" fmla="*/ 1224656 w 1224656"/>
              <a:gd name="connsiteY0" fmla="*/ 0 h 1829007"/>
              <a:gd name="connsiteX1" fmla="*/ 1224656 w 1224656"/>
              <a:gd name="connsiteY1" fmla="*/ 1829007 h 1829007"/>
              <a:gd name="connsiteX2" fmla="*/ 1154215 w 1224656"/>
              <a:gd name="connsiteY2" fmla="*/ 1758565 h 1829007"/>
              <a:gd name="connsiteX3" fmla="*/ 159544 w 1224656"/>
              <a:gd name="connsiteY3" fmla="*/ 763895 h 1829007"/>
              <a:gd name="connsiteX4" fmla="*/ 89744 w 1224656"/>
              <a:gd name="connsiteY4" fmla="*/ 77872 h 1829007"/>
              <a:gd name="connsiteX5" fmla="*/ 153315 w 1224656"/>
              <a:gd name="connsiteY5" fmla="*/ 0 h 1829007"/>
              <a:gd name="connsiteX0" fmla="*/ 1224656 w 1224656"/>
              <a:gd name="connsiteY0" fmla="*/ 1829007 h 1829007"/>
              <a:gd name="connsiteX1" fmla="*/ 1154215 w 1224656"/>
              <a:gd name="connsiteY1" fmla="*/ 1758565 h 1829007"/>
              <a:gd name="connsiteX2" fmla="*/ 159544 w 1224656"/>
              <a:gd name="connsiteY2" fmla="*/ 763895 h 1829007"/>
              <a:gd name="connsiteX3" fmla="*/ 89744 w 1224656"/>
              <a:gd name="connsiteY3" fmla="*/ 77872 h 1829007"/>
              <a:gd name="connsiteX4" fmla="*/ 153315 w 1224656"/>
              <a:gd name="connsiteY4" fmla="*/ 0 h 1829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656" h="1829007">
                <a:moveTo>
                  <a:pt x="1224656" y="1829007"/>
                </a:moveTo>
                <a:lnTo>
                  <a:pt x="1154215" y="1758565"/>
                </a:lnTo>
                <a:lnTo>
                  <a:pt x="159544" y="763895"/>
                </a:lnTo>
                <a:cubicBezTo>
                  <a:pt x="-26590" y="577761"/>
                  <a:pt x="-49857" y="289530"/>
                  <a:pt x="89744" y="77872"/>
                </a:cubicBezTo>
                <a:lnTo>
                  <a:pt x="153315"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p>
        </p:txBody>
      </p:sp>
      <p:sp>
        <p:nvSpPr>
          <p:cNvPr id="16" name="Freeform: Shape 15">
            <a:extLst>
              <a:ext uri="{FF2B5EF4-FFF2-40B4-BE49-F238E27FC236}">
                <a16:creationId xmlns:a16="http://schemas.microsoft.com/office/drawing/2014/main" id="{30699829-9421-BC32-D008-18D3C6101425}"/>
              </a:ext>
            </a:extLst>
          </p:cNvPr>
          <p:cNvSpPr>
            <a:spLocks/>
          </p:cNvSpPr>
          <p:nvPr userDrawn="1"/>
        </p:nvSpPr>
        <p:spPr bwMode="auto">
          <a:xfrm rot="2700000">
            <a:off x="9141640" y="1040337"/>
            <a:ext cx="3187991" cy="3194255"/>
          </a:xfrm>
          <a:custGeom>
            <a:avLst/>
            <a:gdLst>
              <a:gd name="connsiteX0" fmla="*/ 159586 w 3187991"/>
              <a:gd name="connsiteY0" fmla="*/ 159586 h 3194255"/>
              <a:gd name="connsiteX1" fmla="*/ 544860 w 3187991"/>
              <a:gd name="connsiteY1" fmla="*/ 0 h 3194255"/>
              <a:gd name="connsiteX2" fmla="*/ 2056479 w 3187991"/>
              <a:gd name="connsiteY2" fmla="*/ 0 h 3194255"/>
              <a:gd name="connsiteX3" fmla="*/ 3187991 w 3187991"/>
              <a:gd name="connsiteY3" fmla="*/ 1131513 h 3194255"/>
              <a:gd name="connsiteX4" fmla="*/ 3187991 w 3187991"/>
              <a:gd name="connsiteY4" fmla="*/ 2649395 h 3194255"/>
              <a:gd name="connsiteX5" fmla="*/ 2643131 w 3187991"/>
              <a:gd name="connsiteY5" fmla="*/ 3194255 h 3194255"/>
              <a:gd name="connsiteX6" fmla="*/ 544860 w 3187991"/>
              <a:gd name="connsiteY6" fmla="*/ 3194255 h 3194255"/>
              <a:gd name="connsiteX7" fmla="*/ 0 w 3187991"/>
              <a:gd name="connsiteY7" fmla="*/ 2649395 h 3194255"/>
              <a:gd name="connsiteX8" fmla="*/ 0 w 3187991"/>
              <a:gd name="connsiteY8" fmla="*/ 544860 h 3194255"/>
              <a:gd name="connsiteX9" fmla="*/ 159586 w 3187991"/>
              <a:gd name="connsiteY9" fmla="*/ 159586 h 31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7991" h="3194255">
                <a:moveTo>
                  <a:pt x="159586" y="159586"/>
                </a:moveTo>
                <a:cubicBezTo>
                  <a:pt x="258186" y="60985"/>
                  <a:pt x="394401" y="0"/>
                  <a:pt x="544860" y="0"/>
                </a:cubicBezTo>
                <a:lnTo>
                  <a:pt x="2056479" y="0"/>
                </a:lnTo>
                <a:lnTo>
                  <a:pt x="3187991" y="1131513"/>
                </a:lnTo>
                <a:lnTo>
                  <a:pt x="3187991" y="2649395"/>
                </a:lnTo>
                <a:cubicBezTo>
                  <a:pt x="3187991" y="2950313"/>
                  <a:pt x="2944049" y="3194255"/>
                  <a:pt x="2643131" y="3194255"/>
                </a:cubicBezTo>
                <a:lnTo>
                  <a:pt x="544860" y="3194255"/>
                </a:lnTo>
                <a:cubicBezTo>
                  <a:pt x="243942" y="3194255"/>
                  <a:pt x="0" y="2950313"/>
                  <a:pt x="0" y="2649395"/>
                </a:cubicBezTo>
                <a:lnTo>
                  <a:pt x="0" y="544860"/>
                </a:lnTo>
                <a:cubicBezTo>
                  <a:pt x="0" y="394401"/>
                  <a:pt x="60985" y="258186"/>
                  <a:pt x="159586" y="15958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p>
        </p:txBody>
      </p:sp>
    </p:spTree>
    <p:extLst>
      <p:ext uri="{BB962C8B-B14F-4D97-AF65-F5344CB8AC3E}">
        <p14:creationId xmlns:p14="http://schemas.microsoft.com/office/powerpoint/2010/main" val="3871094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024-04 - IQVIA">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C8B1F425-7FCC-95EC-889D-1C469BA8156D}"/>
              </a:ext>
            </a:extLst>
          </p:cNvPr>
          <p:cNvSpPr>
            <a:spLocks/>
          </p:cNvSpPr>
          <p:nvPr userDrawn="1"/>
        </p:nvSpPr>
        <p:spPr>
          <a:xfrm rot="2700000">
            <a:off x="8997003" y="-456334"/>
            <a:ext cx="1658711" cy="544391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Title 1">
            <a:extLst>
              <a:ext uri="{FF2B5EF4-FFF2-40B4-BE49-F238E27FC236}">
                <a16:creationId xmlns:a16="http://schemas.microsoft.com/office/drawing/2014/main" id="{3D8CB6CB-17D6-9423-37F8-6EFC4880AECC}"/>
              </a:ext>
            </a:extLst>
          </p:cNvPr>
          <p:cNvSpPr>
            <a:spLocks noGrp="1"/>
          </p:cNvSpPr>
          <p:nvPr userDrawn="1">
            <p:ph type="title" hasCustomPrompt="1"/>
          </p:nvPr>
        </p:nvSpPr>
        <p:spPr bwMode="white">
          <a:xfrm>
            <a:off x="613608" y="1741713"/>
            <a:ext cx="5071843" cy="337457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9" name="Rectangle: Rounded Corners 8">
            <a:extLst>
              <a:ext uri="{FF2B5EF4-FFF2-40B4-BE49-F238E27FC236}">
                <a16:creationId xmlns:a16="http://schemas.microsoft.com/office/drawing/2014/main" id="{8CA16036-B78E-0275-6CA7-911DE4060426}"/>
              </a:ext>
            </a:extLst>
          </p:cNvPr>
          <p:cNvSpPr>
            <a:spLocks/>
          </p:cNvSpPr>
          <p:nvPr userDrawn="1"/>
        </p:nvSpPr>
        <p:spPr>
          <a:xfrm rot="2700000">
            <a:off x="9736981" y="3459243"/>
            <a:ext cx="1658711" cy="3580309"/>
          </a:xfrm>
          <a:prstGeom prst="roundRect">
            <a:avLst>
              <a:gd name="adj" fmla="val 50000"/>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pic>
        <p:nvPicPr>
          <p:cNvPr id="2" name="Graphic 1">
            <a:extLst>
              <a:ext uri="{FF2B5EF4-FFF2-40B4-BE49-F238E27FC236}">
                <a16:creationId xmlns:a16="http://schemas.microsoft.com/office/drawing/2014/main" id="{6BB13D00-4BF1-FD01-6A9F-B1CBB08123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10" name="Picture Placeholder 9">
            <a:extLst>
              <a:ext uri="{FF2B5EF4-FFF2-40B4-BE49-F238E27FC236}">
                <a16:creationId xmlns:a16="http://schemas.microsoft.com/office/drawing/2014/main" id="{4AE586FF-C25B-AF33-5F15-454F206B533D}"/>
              </a:ext>
            </a:extLst>
          </p:cNvPr>
          <p:cNvSpPr>
            <a:spLocks noGrp="1"/>
          </p:cNvSpPr>
          <p:nvPr>
            <p:ph type="pic" sz="quarter" idx="11"/>
          </p:nvPr>
        </p:nvSpPr>
        <p:spPr>
          <a:xfrm>
            <a:off x="7640637" y="1828800"/>
            <a:ext cx="4551363" cy="35814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4"/>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374279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024-05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609600"/>
            <a:ext cx="6202680" cy="4678205"/>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pic>
        <p:nvPicPr>
          <p:cNvPr id="26" name="Graphic 25">
            <a:extLst>
              <a:ext uri="{FF2B5EF4-FFF2-40B4-BE49-F238E27FC236}">
                <a16:creationId xmlns:a16="http://schemas.microsoft.com/office/drawing/2014/main" id="{889AB6EA-4B7F-D626-10ED-8532995C4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585" y="5760594"/>
            <a:ext cx="2247900" cy="406400"/>
          </a:xfrm>
          <a:prstGeom prst="rect">
            <a:avLst/>
          </a:prstGeom>
        </p:spPr>
      </p:pic>
      <p:sp>
        <p:nvSpPr>
          <p:cNvPr id="15" name="Freeform: Shape 14">
            <a:extLst>
              <a:ext uri="{FF2B5EF4-FFF2-40B4-BE49-F238E27FC236}">
                <a16:creationId xmlns:a16="http://schemas.microsoft.com/office/drawing/2014/main" id="{9480E36D-D806-7D05-D8DC-4ADC176E28F1}"/>
              </a:ext>
            </a:extLst>
          </p:cNvPr>
          <p:cNvSpPr/>
          <p:nvPr userDrawn="1"/>
        </p:nvSpPr>
        <p:spPr>
          <a:xfrm rot="13473600">
            <a:off x="9007218" y="-739919"/>
            <a:ext cx="2599744" cy="5533217"/>
          </a:xfrm>
          <a:custGeom>
            <a:avLst/>
            <a:gdLst>
              <a:gd name="connsiteX0" fmla="*/ 1378880 w 2599744"/>
              <a:gd name="connsiteY0" fmla="*/ 5533217 h 5533217"/>
              <a:gd name="connsiteX1" fmla="*/ 0 w 2599744"/>
              <a:gd name="connsiteY1" fmla="*/ 4132994 h 5533217"/>
              <a:gd name="connsiteX2" fmla="*/ 0 w 2599744"/>
              <a:gd name="connsiteY2" fmla="*/ 1299873 h 5533217"/>
              <a:gd name="connsiteX3" fmla="*/ 1299872 w 2599744"/>
              <a:gd name="connsiteY3" fmla="*/ 0 h 5533217"/>
              <a:gd name="connsiteX4" fmla="*/ 2599744 w 2599744"/>
              <a:gd name="connsiteY4" fmla="*/ 1299872 h 5533217"/>
              <a:gd name="connsiteX5" fmla="*/ 2599744 w 2599744"/>
              <a:gd name="connsiteY5" fmla="*/ 4330962 h 55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9744" h="5533217">
                <a:moveTo>
                  <a:pt x="1378880" y="5533217"/>
                </a:moveTo>
                <a:lnTo>
                  <a:pt x="0" y="4132994"/>
                </a:lnTo>
                <a:lnTo>
                  <a:pt x="0" y="1299873"/>
                </a:lnTo>
                <a:cubicBezTo>
                  <a:pt x="0" y="581972"/>
                  <a:pt x="581972" y="0"/>
                  <a:pt x="1299872" y="0"/>
                </a:cubicBezTo>
                <a:cubicBezTo>
                  <a:pt x="2017771" y="0"/>
                  <a:pt x="2599744" y="581973"/>
                  <a:pt x="2599744" y="1299872"/>
                </a:cubicBezTo>
                <a:lnTo>
                  <a:pt x="2599744" y="43309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7" name="Freeform: Shape 6">
            <a:extLst>
              <a:ext uri="{FF2B5EF4-FFF2-40B4-BE49-F238E27FC236}">
                <a16:creationId xmlns:a16="http://schemas.microsoft.com/office/drawing/2014/main" id="{B79252B4-99CA-3419-840E-DA516CC6BEBB}"/>
              </a:ext>
            </a:extLst>
          </p:cNvPr>
          <p:cNvSpPr/>
          <p:nvPr userDrawn="1"/>
        </p:nvSpPr>
        <p:spPr>
          <a:xfrm rot="20457708">
            <a:off x="11186621" y="-13688"/>
            <a:ext cx="660198" cy="358286"/>
          </a:xfrm>
          <a:custGeom>
            <a:avLst/>
            <a:gdLst>
              <a:gd name="connsiteX0" fmla="*/ 318178 w 660198"/>
              <a:gd name="connsiteY0" fmla="*/ 0 h 358286"/>
              <a:gd name="connsiteX1" fmla="*/ 660198 w 660198"/>
              <a:gd name="connsiteY1" fmla="*/ 118023 h 358286"/>
              <a:gd name="connsiteX2" fmla="*/ 229425 w 660198"/>
              <a:gd name="connsiteY2" fmla="*/ 330222 h 358286"/>
              <a:gd name="connsiteX3" fmla="*/ 13408 w 660198"/>
              <a:gd name="connsiteY3" fmla="*/ 296211 h 358286"/>
              <a:gd name="connsiteX4" fmla="*/ 11570 w 660198"/>
              <a:gd name="connsiteY4" fmla="*/ 291615 h 358286"/>
              <a:gd name="connsiteX5" fmla="*/ 116362 w 660198"/>
              <a:gd name="connsiteY5" fmla="*/ 99498 h 358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198" h="358286">
                <a:moveTo>
                  <a:pt x="318178" y="0"/>
                </a:moveTo>
                <a:lnTo>
                  <a:pt x="660198" y="118023"/>
                </a:lnTo>
                <a:lnTo>
                  <a:pt x="229425" y="330222"/>
                </a:lnTo>
                <a:cubicBezTo>
                  <a:pt x="69481" y="409276"/>
                  <a:pt x="13408" y="296211"/>
                  <a:pt x="13408" y="296211"/>
                </a:cubicBezTo>
                <a:lnTo>
                  <a:pt x="11570" y="291615"/>
                </a:lnTo>
                <a:cubicBezTo>
                  <a:pt x="-43583" y="178552"/>
                  <a:pt x="116362" y="99498"/>
                  <a:pt x="116362" y="99498"/>
                </a:cubicBezTo>
                <a:close/>
              </a:path>
            </a:pathLst>
          </a:custGeom>
          <a:solidFill>
            <a:schemeClr val="accent5"/>
          </a:solidFill>
          <a:ln w="12700" cap="flat">
            <a:noFill/>
            <a:prstDash val="solid"/>
            <a:miter/>
          </a:ln>
        </p:spPr>
        <p:txBody>
          <a:bodyPr wrap="square" rtlCol="0" anchor="ctr">
            <a:noAutofit/>
          </a:bodyPr>
          <a:lstStyle/>
          <a:p>
            <a:endParaRPr lang="ru-RU" dirty="0"/>
          </a:p>
        </p:txBody>
      </p:sp>
      <p:sp>
        <p:nvSpPr>
          <p:cNvPr id="5" name="Freeform: Shape 4">
            <a:extLst>
              <a:ext uri="{FF2B5EF4-FFF2-40B4-BE49-F238E27FC236}">
                <a16:creationId xmlns:a16="http://schemas.microsoft.com/office/drawing/2014/main" id="{2BAC8301-D0B3-F09B-8934-4C4BF853D744}"/>
              </a:ext>
            </a:extLst>
          </p:cNvPr>
          <p:cNvSpPr/>
          <p:nvPr userDrawn="1"/>
        </p:nvSpPr>
        <p:spPr>
          <a:xfrm rot="2700000">
            <a:off x="9373836" y="-702513"/>
            <a:ext cx="780382" cy="2913053"/>
          </a:xfrm>
          <a:custGeom>
            <a:avLst/>
            <a:gdLst>
              <a:gd name="connsiteX0" fmla="*/ 0 w 780382"/>
              <a:gd name="connsiteY0" fmla="*/ 780382 h 2913053"/>
              <a:gd name="connsiteX1" fmla="*/ 780382 w 780382"/>
              <a:gd name="connsiteY1" fmla="*/ 0 h 2913053"/>
              <a:gd name="connsiteX2" fmla="*/ 780382 w 780382"/>
              <a:gd name="connsiteY2" fmla="*/ 2522862 h 2913053"/>
              <a:gd name="connsiteX3" fmla="*/ 390191 w 780382"/>
              <a:gd name="connsiteY3" fmla="*/ 2913053 h 2913053"/>
              <a:gd name="connsiteX4" fmla="*/ 0 w 780382"/>
              <a:gd name="connsiteY4" fmla="*/ 2522862 h 291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2" h="2913053">
                <a:moveTo>
                  <a:pt x="0" y="780382"/>
                </a:moveTo>
                <a:lnTo>
                  <a:pt x="780382" y="0"/>
                </a:lnTo>
                <a:lnTo>
                  <a:pt x="780382" y="2522862"/>
                </a:lnTo>
                <a:cubicBezTo>
                  <a:pt x="780382" y="2738359"/>
                  <a:pt x="605688" y="2913053"/>
                  <a:pt x="390191" y="2913053"/>
                </a:cubicBezTo>
                <a:cubicBezTo>
                  <a:pt x="174694" y="2913053"/>
                  <a:pt x="0" y="2738359"/>
                  <a:pt x="0" y="2522862"/>
                </a:cubicBezTo>
                <a:close/>
              </a:path>
            </a:pathLst>
          </a:custGeom>
          <a:solidFill>
            <a:schemeClr val="accent1"/>
          </a:solidFill>
          <a:ln w="12700" cap="flat">
            <a:noFill/>
            <a:prstDash val="solid"/>
            <a:miter/>
          </a:ln>
        </p:spPr>
        <p:txBody>
          <a:bodyPr wrap="square" rtlCol="0" anchor="ctr">
            <a:noAutofit/>
          </a:bodyPr>
          <a:lstStyle/>
          <a:p>
            <a:pPr lvl="0"/>
            <a:endParaRPr lang="en-US" dirty="0" err="1">
              <a:solidFill>
                <a:schemeClr val="tx1"/>
              </a:solidFill>
            </a:endParaRPr>
          </a:p>
        </p:txBody>
      </p:sp>
      <p:sp>
        <p:nvSpPr>
          <p:cNvPr id="11" name="Freeform: Shape 10">
            <a:extLst>
              <a:ext uri="{FF2B5EF4-FFF2-40B4-BE49-F238E27FC236}">
                <a16:creationId xmlns:a16="http://schemas.microsoft.com/office/drawing/2014/main" id="{F103DB20-CA44-5144-7694-2FBF81D0EACA}"/>
              </a:ext>
            </a:extLst>
          </p:cNvPr>
          <p:cNvSpPr/>
          <p:nvPr userDrawn="1"/>
        </p:nvSpPr>
        <p:spPr>
          <a:xfrm rot="2700000">
            <a:off x="11469147" y="2339446"/>
            <a:ext cx="1193519" cy="1550166"/>
          </a:xfrm>
          <a:custGeom>
            <a:avLst/>
            <a:gdLst>
              <a:gd name="connsiteX0" fmla="*/ 0 w 1193519"/>
              <a:gd name="connsiteY0" fmla="*/ 0 h 1550166"/>
              <a:gd name="connsiteX1" fmla="*/ 1193519 w 1193519"/>
              <a:gd name="connsiteY1" fmla="*/ 1193519 h 1550166"/>
              <a:gd name="connsiteX2" fmla="*/ 1150445 w 1193519"/>
              <a:gd name="connsiteY2" fmla="*/ 1272877 h 1550166"/>
              <a:gd name="connsiteX3" fmla="*/ 628928 w 1193519"/>
              <a:gd name="connsiteY3" fmla="*/ 1550166 h 1550166"/>
              <a:gd name="connsiteX4" fmla="*/ 0 w 1193519"/>
              <a:gd name="connsiteY4" fmla="*/ 921238 h 155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519" h="1550166">
                <a:moveTo>
                  <a:pt x="0" y="0"/>
                </a:moveTo>
                <a:lnTo>
                  <a:pt x="1193519" y="1193519"/>
                </a:lnTo>
                <a:lnTo>
                  <a:pt x="1150445" y="1272877"/>
                </a:lnTo>
                <a:cubicBezTo>
                  <a:pt x="1037422" y="1440173"/>
                  <a:pt x="846020" y="1550166"/>
                  <a:pt x="628928" y="1550166"/>
                </a:cubicBezTo>
                <a:cubicBezTo>
                  <a:pt x="281581" y="1550166"/>
                  <a:pt x="0" y="1268585"/>
                  <a:pt x="0" y="921238"/>
                </a:cubicBezTo>
                <a:close/>
              </a:path>
            </a:pathLst>
          </a:custGeom>
          <a:solidFill>
            <a:schemeClr val="accent5"/>
          </a:solidFill>
          <a:ln w="12700" cap="flat">
            <a:noFill/>
            <a:prstDash val="solid"/>
            <a:miter/>
          </a:ln>
        </p:spPr>
        <p:txBody>
          <a:bodyPr wrap="square" rtlCol="0" anchor="ctr">
            <a:noAutofit/>
          </a:bodyPr>
          <a:lstStyle/>
          <a:p>
            <a:pPr lvl="0"/>
            <a:endParaRPr lang="en-US" dirty="0" err="1"/>
          </a:p>
        </p:txBody>
      </p:sp>
    </p:spTree>
    <p:extLst>
      <p:ext uri="{BB962C8B-B14F-4D97-AF65-F5344CB8AC3E}">
        <p14:creationId xmlns:p14="http://schemas.microsoft.com/office/powerpoint/2010/main" val="42898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024-03 - IQVIA">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008FDF6-6C42-435C-8ABA-FDA3F0DFE00D}"/>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5995852"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5995852"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5995852"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40" name="Picture 39">
            <a:extLst>
              <a:ext uri="{FF2B5EF4-FFF2-40B4-BE49-F238E27FC236}">
                <a16:creationId xmlns:a16="http://schemas.microsoft.com/office/drawing/2014/main" id="{78BCC127-A4D6-48D0-A944-3E354801CDCC}"/>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21" name="Freeform: Shape 20">
            <a:extLst>
              <a:ext uri="{FF2B5EF4-FFF2-40B4-BE49-F238E27FC236}">
                <a16:creationId xmlns:a16="http://schemas.microsoft.com/office/drawing/2014/main" id="{2455B4A9-C2C4-4D4B-B5A6-E3BB93F31793}"/>
              </a:ext>
            </a:extLst>
          </p:cNvPr>
          <p:cNvSpPr/>
          <p:nvPr userDrawn="1"/>
        </p:nvSpPr>
        <p:spPr>
          <a:xfrm rot="18880191">
            <a:off x="7003968" y="958724"/>
            <a:ext cx="5766811" cy="1634831"/>
          </a:xfrm>
          <a:custGeom>
            <a:avLst/>
            <a:gdLst>
              <a:gd name="connsiteX0" fmla="*/ 7130190 w 7130190"/>
              <a:gd name="connsiteY0" fmla="*/ 1494581 h 2021334"/>
              <a:gd name="connsiteX1" fmla="*/ 6597331 w 7130190"/>
              <a:gd name="connsiteY1" fmla="*/ 2021334 h 2021334"/>
              <a:gd name="connsiteX2" fmla="*/ 1010667 w 7130190"/>
              <a:gd name="connsiteY2" fmla="*/ 2021334 h 2021334"/>
              <a:gd name="connsiteX3" fmla="*/ 0 w 7130190"/>
              <a:gd name="connsiteY3" fmla="*/ 1010667 h 2021334"/>
              <a:gd name="connsiteX4" fmla="*/ 1010667 w 7130190"/>
              <a:gd name="connsiteY4" fmla="*/ 0 h 2021334"/>
              <a:gd name="connsiteX5" fmla="*/ 5652735 w 7130190"/>
              <a:gd name="connsiteY5" fmla="*/ 0 h 202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190" h="2021334">
                <a:moveTo>
                  <a:pt x="7130190" y="1494581"/>
                </a:moveTo>
                <a:lnTo>
                  <a:pt x="6597331" y="2021334"/>
                </a:lnTo>
                <a:lnTo>
                  <a:pt x="1010667" y="2021334"/>
                </a:lnTo>
                <a:cubicBezTo>
                  <a:pt x="452491" y="2021334"/>
                  <a:pt x="0" y="1568843"/>
                  <a:pt x="0" y="1010667"/>
                </a:cubicBezTo>
                <a:cubicBezTo>
                  <a:pt x="0" y="452491"/>
                  <a:pt x="452491" y="0"/>
                  <a:pt x="1010667" y="0"/>
                </a:cubicBezTo>
                <a:lnTo>
                  <a:pt x="56527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6" name="Rectangle: Rounded Corners 5">
            <a:extLst>
              <a:ext uri="{FF2B5EF4-FFF2-40B4-BE49-F238E27FC236}">
                <a16:creationId xmlns:a16="http://schemas.microsoft.com/office/drawing/2014/main" id="{9745EF4D-5A59-0033-22CE-A967C3343CEA}"/>
              </a:ext>
            </a:extLst>
          </p:cNvPr>
          <p:cNvSpPr/>
          <p:nvPr userDrawn="1"/>
        </p:nvSpPr>
        <p:spPr>
          <a:xfrm rot="18880191">
            <a:off x="8499307" y="2355298"/>
            <a:ext cx="2930426" cy="88778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16" name="Freeform: Shape 15">
            <a:extLst>
              <a:ext uri="{FF2B5EF4-FFF2-40B4-BE49-F238E27FC236}">
                <a16:creationId xmlns:a16="http://schemas.microsoft.com/office/drawing/2014/main" id="{74CC37FF-6C44-F059-2F5F-95F30D6AF64C}"/>
              </a:ext>
            </a:extLst>
          </p:cNvPr>
          <p:cNvSpPr/>
          <p:nvPr userDrawn="1"/>
        </p:nvSpPr>
        <p:spPr>
          <a:xfrm rot="18880191">
            <a:off x="8572095" y="74113"/>
            <a:ext cx="2335382" cy="887781"/>
          </a:xfrm>
          <a:custGeom>
            <a:avLst/>
            <a:gdLst>
              <a:gd name="connsiteX0" fmla="*/ 1802418 w 2887509"/>
              <a:gd name="connsiteY0" fmla="*/ 0 h 1097669"/>
              <a:gd name="connsiteX1" fmla="*/ 2887509 w 2887509"/>
              <a:gd name="connsiteY1" fmla="*/ 1097669 h 1097669"/>
              <a:gd name="connsiteX2" fmla="*/ 548834 w 2887509"/>
              <a:gd name="connsiteY2" fmla="*/ 1097668 h 1097669"/>
              <a:gd name="connsiteX3" fmla="*/ 0 w 2887509"/>
              <a:gd name="connsiteY3" fmla="*/ 548834 h 1097669"/>
              <a:gd name="connsiteX4" fmla="*/ 548834 w 2887509"/>
              <a:gd name="connsiteY4" fmla="*/ 0 h 10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509" h="1097669">
                <a:moveTo>
                  <a:pt x="1802418" y="0"/>
                </a:moveTo>
                <a:lnTo>
                  <a:pt x="2887509" y="1097669"/>
                </a:lnTo>
                <a:lnTo>
                  <a:pt x="548834" y="1097668"/>
                </a:lnTo>
                <a:cubicBezTo>
                  <a:pt x="245721" y="1097668"/>
                  <a:pt x="0" y="851947"/>
                  <a:pt x="0" y="548834"/>
                </a:cubicBezTo>
                <a:cubicBezTo>
                  <a:pt x="0" y="245721"/>
                  <a:pt x="245721" y="0"/>
                  <a:pt x="5488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 name="TextBox 1">
            <a:extLst>
              <a:ext uri="{FF2B5EF4-FFF2-40B4-BE49-F238E27FC236}">
                <a16:creationId xmlns:a16="http://schemas.microsoft.com/office/drawing/2014/main" id="{3B69183B-EF09-DEB8-DBB1-EE99DD036764}"/>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3" name="Freeform: Shape 22">
            <a:extLst>
              <a:ext uri="{FF2B5EF4-FFF2-40B4-BE49-F238E27FC236}">
                <a16:creationId xmlns:a16="http://schemas.microsoft.com/office/drawing/2014/main" id="{AAC475A6-CE10-0E6A-2700-525C57FA92F3}"/>
              </a:ext>
            </a:extLst>
          </p:cNvPr>
          <p:cNvSpPr>
            <a:spLocks/>
          </p:cNvSpPr>
          <p:nvPr userDrawn="1"/>
        </p:nvSpPr>
        <p:spPr bwMode="auto">
          <a:xfrm rot="2700000">
            <a:off x="9437387" y="536223"/>
            <a:ext cx="3931862" cy="3934695"/>
          </a:xfrm>
          <a:custGeom>
            <a:avLst/>
            <a:gdLst>
              <a:gd name="connsiteX0" fmla="*/ 382156 w 3931862"/>
              <a:gd name="connsiteY0" fmla="*/ 10539 h 3934695"/>
              <a:gd name="connsiteX1" fmla="*/ 384583 w 3931862"/>
              <a:gd name="connsiteY1" fmla="*/ 9785 h 3934695"/>
              <a:gd name="connsiteX2" fmla="*/ 481653 w 3931862"/>
              <a:gd name="connsiteY2" fmla="*/ 0 h 3934695"/>
              <a:gd name="connsiteX3" fmla="*/ 1113950 w 3931862"/>
              <a:gd name="connsiteY3" fmla="*/ 0 h 3934695"/>
              <a:gd name="connsiteX4" fmla="*/ 3931862 w 3931862"/>
              <a:gd name="connsiteY4" fmla="*/ 2817912 h 3934695"/>
              <a:gd name="connsiteX5" fmla="*/ 3931862 w 3931862"/>
              <a:gd name="connsiteY5" fmla="*/ 3453042 h 3934695"/>
              <a:gd name="connsiteX6" fmla="*/ 3450209 w 3931862"/>
              <a:gd name="connsiteY6" fmla="*/ 3934695 h 3934695"/>
              <a:gd name="connsiteX7" fmla="*/ 481653 w 3931862"/>
              <a:gd name="connsiteY7" fmla="*/ 3934695 h 3934695"/>
              <a:gd name="connsiteX8" fmla="*/ 0 w 3931862"/>
              <a:gd name="connsiteY8" fmla="*/ 3453042 h 3934695"/>
              <a:gd name="connsiteX9" fmla="*/ 0 w 3931862"/>
              <a:gd name="connsiteY9" fmla="*/ 481653 h 3934695"/>
              <a:gd name="connsiteX10" fmla="*/ 9786 w 3931862"/>
              <a:gd name="connsiteY10" fmla="*/ 384583 h 3934695"/>
              <a:gd name="connsiteX11" fmla="*/ 10539 w 3931862"/>
              <a:gd name="connsiteY11" fmla="*/ 382157 h 39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1862" h="3934695">
                <a:moveTo>
                  <a:pt x="382156" y="10539"/>
                </a:moveTo>
                <a:lnTo>
                  <a:pt x="384583" y="9785"/>
                </a:lnTo>
                <a:cubicBezTo>
                  <a:pt x="415937" y="3370"/>
                  <a:pt x="448402" y="0"/>
                  <a:pt x="481653" y="0"/>
                </a:cubicBezTo>
                <a:lnTo>
                  <a:pt x="1113950" y="0"/>
                </a:lnTo>
                <a:lnTo>
                  <a:pt x="3931862" y="2817912"/>
                </a:lnTo>
                <a:lnTo>
                  <a:pt x="3931862" y="3453042"/>
                </a:lnTo>
                <a:cubicBezTo>
                  <a:pt x="3931862" y="3719052"/>
                  <a:pt x="3716219" y="3934695"/>
                  <a:pt x="3450209" y="3934695"/>
                </a:cubicBezTo>
                <a:lnTo>
                  <a:pt x="481653" y="3934695"/>
                </a:lnTo>
                <a:cubicBezTo>
                  <a:pt x="215643" y="3934695"/>
                  <a:pt x="0" y="3719052"/>
                  <a:pt x="0" y="3453042"/>
                </a:cubicBezTo>
                <a:lnTo>
                  <a:pt x="0" y="481653"/>
                </a:lnTo>
                <a:cubicBezTo>
                  <a:pt x="0" y="448402"/>
                  <a:pt x="3369" y="415937"/>
                  <a:pt x="9786" y="384583"/>
                </a:cubicBezTo>
                <a:lnTo>
                  <a:pt x="10539" y="38215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
        <p:nvSpPr>
          <p:cNvPr id="28" name="Freeform: Shape 27">
            <a:extLst>
              <a:ext uri="{FF2B5EF4-FFF2-40B4-BE49-F238E27FC236}">
                <a16:creationId xmlns:a16="http://schemas.microsoft.com/office/drawing/2014/main" id="{74012F6A-325E-BA05-9E6A-DBAD18E7D956}"/>
              </a:ext>
            </a:extLst>
          </p:cNvPr>
          <p:cNvSpPr>
            <a:spLocks/>
          </p:cNvSpPr>
          <p:nvPr userDrawn="1"/>
        </p:nvSpPr>
        <p:spPr bwMode="auto">
          <a:xfrm rot="2700000">
            <a:off x="10223690" y="810799"/>
            <a:ext cx="3785617" cy="3568117"/>
          </a:xfrm>
          <a:custGeom>
            <a:avLst/>
            <a:gdLst>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7" fmla="*/ 197031 w 3804547"/>
              <a:gd name="connsiteY7" fmla="*/ 91440 h 3701473"/>
              <a:gd name="connsiteX0" fmla="*/ 105591 w 3804547"/>
              <a:gd name="connsiteY0" fmla="*/ 0 h 3701473"/>
              <a:gd name="connsiteX1" fmla="*/ 3804547 w 3804547"/>
              <a:gd name="connsiteY1" fmla="*/ 3698955 h 3701473"/>
              <a:gd name="connsiteX2" fmla="*/ 3779576 w 3804547"/>
              <a:gd name="connsiteY2" fmla="*/ 3701473 h 3701473"/>
              <a:gd name="connsiteX3" fmla="*/ 501834 w 3804547"/>
              <a:gd name="connsiteY3" fmla="*/ 3701473 h 3701473"/>
              <a:gd name="connsiteX4" fmla="*/ 0 w 3804547"/>
              <a:gd name="connsiteY4" fmla="*/ 3199639 h 3701473"/>
              <a:gd name="connsiteX5" fmla="*/ 0 w 3804547"/>
              <a:gd name="connsiteY5" fmla="*/ 106703 h 3701473"/>
              <a:gd name="connsiteX6" fmla="*/ 125 w 3804547"/>
              <a:gd name="connsiteY6" fmla="*/ 105466 h 3701473"/>
              <a:gd name="connsiteX0" fmla="*/ 3804547 w 3804547"/>
              <a:gd name="connsiteY0" fmla="*/ 3593489 h 3596007"/>
              <a:gd name="connsiteX1" fmla="*/ 3779576 w 3804547"/>
              <a:gd name="connsiteY1" fmla="*/ 3596007 h 3596007"/>
              <a:gd name="connsiteX2" fmla="*/ 501834 w 3804547"/>
              <a:gd name="connsiteY2" fmla="*/ 3596007 h 3596007"/>
              <a:gd name="connsiteX3" fmla="*/ 0 w 3804547"/>
              <a:gd name="connsiteY3" fmla="*/ 3094173 h 3596007"/>
              <a:gd name="connsiteX4" fmla="*/ 0 w 3804547"/>
              <a:gd name="connsiteY4" fmla="*/ 1237 h 3596007"/>
              <a:gd name="connsiteX5" fmla="*/ 125 w 3804547"/>
              <a:gd name="connsiteY5" fmla="*/ 0 h 359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47" h="3596007">
                <a:moveTo>
                  <a:pt x="3804547" y="3593489"/>
                </a:moveTo>
                <a:lnTo>
                  <a:pt x="3779576" y="3596007"/>
                </a:lnTo>
                <a:lnTo>
                  <a:pt x="501834" y="3596007"/>
                </a:lnTo>
                <a:cubicBezTo>
                  <a:pt x="224679" y="3596007"/>
                  <a:pt x="0" y="3371328"/>
                  <a:pt x="0" y="3094173"/>
                </a:cubicBezTo>
                <a:lnTo>
                  <a:pt x="0" y="1237"/>
                </a:lnTo>
                <a:cubicBezTo>
                  <a:pt x="42" y="825"/>
                  <a:pt x="83" y="412"/>
                  <a:pt x="125" y="0"/>
                </a:cubicBez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a:solidFill>
                <a:schemeClr val="lt1"/>
              </a:solidFill>
            </a:endParaRPr>
          </a:p>
        </p:txBody>
      </p:sp>
    </p:spTree>
    <p:extLst>
      <p:ext uri="{BB962C8B-B14F-4D97-AF65-F5344CB8AC3E}">
        <p14:creationId xmlns:p14="http://schemas.microsoft.com/office/powerpoint/2010/main" val="1003711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2024-06 - IQVIA">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E971393-FE1D-3B6A-5952-3200539F4C21}"/>
              </a:ext>
            </a:extLst>
          </p:cNvPr>
          <p:cNvSpPr/>
          <p:nvPr userDrawn="1"/>
        </p:nvSpPr>
        <p:spPr>
          <a:xfrm rot="18900000">
            <a:off x="9590939" y="-1090570"/>
            <a:ext cx="3074362" cy="4401184"/>
          </a:xfrm>
          <a:custGeom>
            <a:avLst/>
            <a:gdLst>
              <a:gd name="connsiteX0" fmla="*/ 906398 w 3074362"/>
              <a:gd name="connsiteY0" fmla="*/ 0 h 4401184"/>
              <a:gd name="connsiteX1" fmla="*/ 3074362 w 3074362"/>
              <a:gd name="connsiteY1" fmla="*/ 2167965 h 4401184"/>
              <a:gd name="connsiteX2" fmla="*/ 841143 w 3074362"/>
              <a:gd name="connsiteY2" fmla="*/ 4401184 h 4401184"/>
              <a:gd name="connsiteX3" fmla="*/ 334666 w 3074362"/>
              <a:gd name="connsiteY3" fmla="*/ 4401184 h 4401184"/>
              <a:gd name="connsiteX4" fmla="*/ 0 w 3074362"/>
              <a:gd name="connsiteY4" fmla="*/ 4066518 h 4401184"/>
              <a:gd name="connsiteX5" fmla="*/ 0 w 3074362"/>
              <a:gd name="connsiteY5" fmla="*/ 334667 h 4401184"/>
              <a:gd name="connsiteX6" fmla="*/ 334666 w 3074362"/>
              <a:gd name="connsiteY6" fmla="*/ 0 h 440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4362" h="4401184">
                <a:moveTo>
                  <a:pt x="906398" y="0"/>
                </a:moveTo>
                <a:lnTo>
                  <a:pt x="3074362" y="2167965"/>
                </a:lnTo>
                <a:lnTo>
                  <a:pt x="841143" y="4401184"/>
                </a:lnTo>
                <a:lnTo>
                  <a:pt x="334666" y="4401184"/>
                </a:lnTo>
                <a:cubicBezTo>
                  <a:pt x="149835" y="4401184"/>
                  <a:pt x="0" y="4251349"/>
                  <a:pt x="0" y="4066518"/>
                </a:cubicBezTo>
                <a:lnTo>
                  <a:pt x="0" y="334667"/>
                </a:lnTo>
                <a:cubicBezTo>
                  <a:pt x="0" y="149835"/>
                  <a:pt x="149835" y="0"/>
                  <a:pt x="334666" y="0"/>
                </a:cubicBezTo>
                <a:close/>
              </a:path>
            </a:pathLst>
          </a:custGeom>
          <a:solidFill>
            <a:srgbClr val="140B42"/>
          </a:solidFill>
          <a:ln>
            <a:noFill/>
          </a:ln>
        </p:spPr>
        <p:txBody>
          <a:bodyPr vert="horz" wrap="square" lIns="91440" tIns="45720" rIns="91440" bIns="45720" numCol="1" anchor="t" anchorCtr="0" compatLnSpc="1">
            <a:prstTxWarp prst="textNoShape">
              <a:avLst/>
            </a:prstTxWarp>
            <a:noAutofit/>
          </a:bodyPr>
          <a:lstStyle/>
          <a:p>
            <a:pPr lvl="0"/>
            <a:endParaRPr lang="en-US" dirty="0" err="1"/>
          </a:p>
        </p:txBody>
      </p:sp>
      <p:sp>
        <p:nvSpPr>
          <p:cNvPr id="19" name="Freeform: Shape 18">
            <a:extLst>
              <a:ext uri="{FF2B5EF4-FFF2-40B4-BE49-F238E27FC236}">
                <a16:creationId xmlns:a16="http://schemas.microsoft.com/office/drawing/2014/main" id="{FA9D7148-A6F2-CBCC-1252-9028ED2C858C}"/>
              </a:ext>
            </a:extLst>
          </p:cNvPr>
          <p:cNvSpPr/>
          <p:nvPr userDrawn="1"/>
        </p:nvSpPr>
        <p:spPr>
          <a:xfrm rot="2700000">
            <a:off x="6613319" y="-912201"/>
            <a:ext cx="3072335" cy="3072335"/>
          </a:xfrm>
          <a:custGeom>
            <a:avLst/>
            <a:gdLst>
              <a:gd name="connsiteX0" fmla="*/ 0 w 2777410"/>
              <a:gd name="connsiteY0" fmla="*/ 1975810 h 2777410"/>
              <a:gd name="connsiteX1" fmla="*/ 1975810 w 2777410"/>
              <a:gd name="connsiteY1" fmla="*/ 0 h 2777410"/>
              <a:gd name="connsiteX2" fmla="*/ 2540164 w 2777410"/>
              <a:gd name="connsiteY2" fmla="*/ 0 h 2777410"/>
              <a:gd name="connsiteX3" fmla="*/ 2777410 w 2777410"/>
              <a:gd name="connsiteY3" fmla="*/ 237247 h 2777410"/>
              <a:gd name="connsiteX4" fmla="*/ 2777410 w 2777410"/>
              <a:gd name="connsiteY4" fmla="*/ 2540163 h 2777410"/>
              <a:gd name="connsiteX5" fmla="*/ 2540163 w 2777410"/>
              <a:gd name="connsiteY5" fmla="*/ 2777410 h 2777410"/>
              <a:gd name="connsiteX6" fmla="*/ 237247 w 2777410"/>
              <a:gd name="connsiteY6" fmla="*/ 2777410 h 2777410"/>
              <a:gd name="connsiteX7" fmla="*/ 0 w 2777410"/>
              <a:gd name="connsiteY7" fmla="*/ 2540163 h 277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7410" h="2777410">
                <a:moveTo>
                  <a:pt x="0" y="1975810"/>
                </a:moveTo>
                <a:lnTo>
                  <a:pt x="1975810" y="0"/>
                </a:lnTo>
                <a:lnTo>
                  <a:pt x="2540164" y="0"/>
                </a:lnTo>
                <a:cubicBezTo>
                  <a:pt x="2671191" y="0"/>
                  <a:pt x="2777410" y="106219"/>
                  <a:pt x="2777410" y="237247"/>
                </a:cubicBezTo>
                <a:lnTo>
                  <a:pt x="2777410" y="2540163"/>
                </a:lnTo>
                <a:cubicBezTo>
                  <a:pt x="2777410" y="2671191"/>
                  <a:pt x="2671191" y="2777410"/>
                  <a:pt x="2540163" y="2777410"/>
                </a:cubicBezTo>
                <a:lnTo>
                  <a:pt x="237247" y="2777410"/>
                </a:lnTo>
                <a:cubicBezTo>
                  <a:pt x="106220" y="2777410"/>
                  <a:pt x="0" y="2671190"/>
                  <a:pt x="0" y="25401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graphicFrame>
        <p:nvGraphicFramePr>
          <p:cNvPr id="8" name="think-cell data - do not delete" hidden="1">
            <a:extLst>
              <a:ext uri="{FF2B5EF4-FFF2-40B4-BE49-F238E27FC236}">
                <a16:creationId xmlns:a16="http://schemas.microsoft.com/office/drawing/2014/main" id="{150474CF-7CCB-20DD-E6E1-8A9CD0E038CC}"/>
              </a:ext>
            </a:extLst>
          </p:cNvPr>
          <p:cNvGraphicFramePr>
            <a:graphicFrameLocks noChangeAspect="1"/>
          </p:cNvGraphicFramePr>
          <p:nvPr userDrawn="1">
            <p:custDataLst>
              <p:tags r:id="rId1"/>
            </p:custDataLst>
            <p:extLst>
              <p:ext uri="{D42A27DB-BD31-4B8C-83A1-F6EECF244321}">
                <p14:modId xmlns:p14="http://schemas.microsoft.com/office/powerpoint/2010/main" val="422167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150474CF-7CCB-20DD-E6E1-8A9CD0E038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1">
            <a:extLst>
              <a:ext uri="{FF2B5EF4-FFF2-40B4-BE49-F238E27FC236}">
                <a16:creationId xmlns:a16="http://schemas.microsoft.com/office/drawing/2014/main" id="{13DC1846-D39B-50FF-487A-FD15579093A3}"/>
              </a:ext>
            </a:extLst>
          </p:cNvPr>
          <p:cNvSpPr>
            <a:spLocks noGrp="1"/>
          </p:cNvSpPr>
          <p:nvPr userDrawn="1">
            <p:ph type="title" hasCustomPrompt="1"/>
          </p:nvPr>
        </p:nvSpPr>
        <p:spPr bwMode="white">
          <a:xfrm>
            <a:off x="613608" y="2049693"/>
            <a:ext cx="5593080" cy="2758614"/>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7" name="Freeform 7">
            <a:extLst>
              <a:ext uri="{FF2B5EF4-FFF2-40B4-BE49-F238E27FC236}">
                <a16:creationId xmlns:a16="http://schemas.microsoft.com/office/drawing/2014/main" id="{FA3B847E-CEDD-4F28-13DA-54DB86046169}"/>
              </a:ext>
            </a:extLst>
          </p:cNvPr>
          <p:cNvSpPr>
            <a:spLocks/>
          </p:cNvSpPr>
          <p:nvPr userDrawn="1"/>
        </p:nvSpPr>
        <p:spPr bwMode="auto">
          <a:xfrm rot="16200000">
            <a:off x="8579893" y="133677"/>
            <a:ext cx="2515488" cy="2515488"/>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chemeClr val="accent1"/>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AutoShape 3">
            <a:extLst>
              <a:ext uri="{FF2B5EF4-FFF2-40B4-BE49-F238E27FC236}">
                <a16:creationId xmlns:a16="http://schemas.microsoft.com/office/drawing/2014/main" id="{0BB57922-089B-617B-DB05-C881EA21986B}"/>
              </a:ext>
            </a:extLst>
          </p:cNvPr>
          <p:cNvSpPr>
            <a:spLocks noChangeAspect="1" noChangeArrowheads="1" noTextEdit="1"/>
          </p:cNvSpPr>
          <p:nvPr userDrawn="1"/>
        </p:nvSpPr>
        <p:spPr bwMode="auto">
          <a:xfrm rot="16200000">
            <a:off x="7666727" y="-76160"/>
            <a:ext cx="4560732" cy="465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806C75E6-2F25-C869-52E2-8C5D355F51AF}"/>
              </a:ext>
            </a:extLst>
          </p:cNvPr>
          <p:cNvSpPr>
            <a:spLocks/>
          </p:cNvSpPr>
          <p:nvPr userDrawn="1"/>
        </p:nvSpPr>
        <p:spPr bwMode="auto">
          <a:xfrm rot="18900000">
            <a:off x="8399071" y="-1421668"/>
            <a:ext cx="2843336" cy="2843336"/>
          </a:xfrm>
          <a:custGeom>
            <a:avLst/>
            <a:gdLst>
              <a:gd name="connsiteX0" fmla="*/ 0 w 2843336"/>
              <a:gd name="connsiteY0" fmla="*/ 0 h 2843336"/>
              <a:gd name="connsiteX1" fmla="*/ 2843336 w 2843336"/>
              <a:gd name="connsiteY1" fmla="*/ 2843336 h 2843336"/>
              <a:gd name="connsiteX2" fmla="*/ 268488 w 2843336"/>
              <a:gd name="connsiteY2" fmla="*/ 2843336 h 2843336"/>
              <a:gd name="connsiteX3" fmla="*/ 0 w 2843336"/>
              <a:gd name="connsiteY3" fmla="*/ 2585131 h 2843336"/>
              <a:gd name="connsiteX0" fmla="*/ 2843336 w 2934776"/>
              <a:gd name="connsiteY0" fmla="*/ 2843336 h 2934776"/>
              <a:gd name="connsiteX1" fmla="*/ 268488 w 2934776"/>
              <a:gd name="connsiteY1" fmla="*/ 2843336 h 2934776"/>
              <a:gd name="connsiteX2" fmla="*/ 0 w 2934776"/>
              <a:gd name="connsiteY2" fmla="*/ 2585131 h 2934776"/>
              <a:gd name="connsiteX3" fmla="*/ 0 w 2934776"/>
              <a:gd name="connsiteY3" fmla="*/ 0 h 2934776"/>
              <a:gd name="connsiteX4" fmla="*/ 2934776 w 2934776"/>
              <a:gd name="connsiteY4" fmla="*/ 2934776 h 2934776"/>
              <a:gd name="connsiteX0" fmla="*/ 2843336 w 2843336"/>
              <a:gd name="connsiteY0" fmla="*/ 2843336 h 2843336"/>
              <a:gd name="connsiteX1" fmla="*/ 268488 w 2843336"/>
              <a:gd name="connsiteY1" fmla="*/ 2843336 h 2843336"/>
              <a:gd name="connsiteX2" fmla="*/ 0 w 2843336"/>
              <a:gd name="connsiteY2" fmla="*/ 2585131 h 2843336"/>
              <a:gd name="connsiteX3" fmla="*/ 0 w 2843336"/>
              <a:gd name="connsiteY3" fmla="*/ 0 h 2843336"/>
            </a:gdLst>
            <a:ahLst/>
            <a:cxnLst>
              <a:cxn ang="0">
                <a:pos x="connsiteX0" y="connsiteY0"/>
              </a:cxn>
              <a:cxn ang="0">
                <a:pos x="connsiteX1" y="connsiteY1"/>
              </a:cxn>
              <a:cxn ang="0">
                <a:pos x="connsiteX2" y="connsiteY2"/>
              </a:cxn>
              <a:cxn ang="0">
                <a:pos x="connsiteX3" y="connsiteY3"/>
              </a:cxn>
            </a:cxnLst>
            <a:rect l="l" t="t" r="r" b="b"/>
            <a:pathLst>
              <a:path w="2843336" h="2843336">
                <a:moveTo>
                  <a:pt x="2843336" y="2843336"/>
                </a:moveTo>
                <a:lnTo>
                  <a:pt x="268488" y="2843336"/>
                </a:lnTo>
                <a:cubicBezTo>
                  <a:pt x="120207" y="2843336"/>
                  <a:pt x="0" y="2727734"/>
                  <a:pt x="0" y="2585131"/>
                </a:cubicBezTo>
                <a:lnTo>
                  <a:pt x="0" y="0"/>
                </a:lnTo>
              </a:path>
            </a:pathLst>
          </a:custGeom>
          <a:noFill/>
          <a:ln w="12700">
            <a:solidFill>
              <a:schemeClr val="bg1"/>
            </a:solidFill>
          </a:ln>
        </p:spPr>
        <p:txBody>
          <a:bodyPr vert="horz" wrap="square" lIns="91440" tIns="45720" rIns="91440" bIns="45720" numCol="1" anchor="t" anchorCtr="0" compatLnSpc="1">
            <a:prstTxWarp prst="textNoShape">
              <a:avLst/>
            </a:prstTxWarp>
            <a:noAutofit/>
          </a:bodyPr>
          <a:lstStyle/>
          <a:p>
            <a:pPr lvl="0"/>
            <a:endParaRPr lang="en-US"/>
          </a:p>
        </p:txBody>
      </p:sp>
      <p:pic>
        <p:nvPicPr>
          <p:cNvPr id="6" name="Graphic 5">
            <a:extLst>
              <a:ext uri="{FF2B5EF4-FFF2-40B4-BE49-F238E27FC236}">
                <a16:creationId xmlns:a16="http://schemas.microsoft.com/office/drawing/2014/main" id="{6A10C533-42F2-F66F-9D74-979D4CA2EBD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585" y="5760594"/>
            <a:ext cx="2247900" cy="406400"/>
          </a:xfrm>
          <a:prstGeom prst="rect">
            <a:avLst/>
          </a:prstGeom>
        </p:spPr>
      </p:pic>
    </p:spTree>
    <p:extLst>
      <p:ext uri="{BB962C8B-B14F-4D97-AF65-F5344CB8AC3E}">
        <p14:creationId xmlns:p14="http://schemas.microsoft.com/office/powerpoint/2010/main" val="1857318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024-07 - IQVIA">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9BE82380-4E70-46AE-92D4-098EF81513CA}"/>
              </a:ext>
            </a:extLst>
          </p:cNvPr>
          <p:cNvSpPr>
            <a:spLocks noGrp="1"/>
          </p:cNvSpPr>
          <p:nvPr>
            <p:ph type="title" hasCustomPrompt="1"/>
          </p:nvPr>
        </p:nvSpPr>
        <p:spPr bwMode="white">
          <a:xfrm>
            <a:off x="613608" y="1786095"/>
            <a:ext cx="5071843" cy="3285811"/>
          </a:xfrm>
          <a:prstGeom prst="rect">
            <a:avLst/>
          </a:prstGeom>
        </p:spPr>
        <p:txBody>
          <a:bodyPr anchor="ctr" anchorCtr="0"/>
          <a:lstStyle>
            <a:lvl1pPr>
              <a:lnSpc>
                <a:spcPct val="100000"/>
              </a:lnSpc>
              <a:defRPr sz="3600" b="1">
                <a:solidFill>
                  <a:schemeClr val="accent2"/>
                </a:solidFill>
              </a:defRPr>
            </a:lvl1pPr>
          </a:lstStyle>
          <a:p>
            <a:r>
              <a:rPr lang="en-US" dirty="0"/>
              <a:t>Divider title are 36pt Arial Bold sentence case</a:t>
            </a:r>
          </a:p>
        </p:txBody>
      </p:sp>
      <p:sp>
        <p:nvSpPr>
          <p:cNvPr id="15" name="Freeform: Shape 14">
            <a:extLst>
              <a:ext uri="{FF2B5EF4-FFF2-40B4-BE49-F238E27FC236}">
                <a16:creationId xmlns:a16="http://schemas.microsoft.com/office/drawing/2014/main" id="{FD67CFEF-F865-1F9D-9E2C-67AFFAA0CE63}"/>
              </a:ext>
            </a:extLst>
          </p:cNvPr>
          <p:cNvSpPr/>
          <p:nvPr userDrawn="1"/>
        </p:nvSpPr>
        <p:spPr>
          <a:xfrm rot="900000">
            <a:off x="10293886" y="-208160"/>
            <a:ext cx="964663" cy="4890833"/>
          </a:xfrm>
          <a:custGeom>
            <a:avLst/>
            <a:gdLst>
              <a:gd name="connsiteX0" fmla="*/ 0 w 964663"/>
              <a:gd name="connsiteY0" fmla="*/ 258480 h 4890833"/>
              <a:gd name="connsiteX1" fmla="*/ 964663 w 964663"/>
              <a:gd name="connsiteY1" fmla="*/ 0 h 4890833"/>
              <a:gd name="connsiteX2" fmla="*/ 964663 w 964663"/>
              <a:gd name="connsiteY2" fmla="*/ 4408501 h 4890833"/>
              <a:gd name="connsiteX3" fmla="*/ 482331 w 964663"/>
              <a:gd name="connsiteY3" fmla="*/ 4890833 h 4890833"/>
              <a:gd name="connsiteX4" fmla="*/ 482332 w 964663"/>
              <a:gd name="connsiteY4" fmla="*/ 4890832 h 4890833"/>
              <a:gd name="connsiteX5" fmla="*/ 0 w 964663"/>
              <a:gd name="connsiteY5" fmla="*/ 4408500 h 48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663" h="4890833">
                <a:moveTo>
                  <a:pt x="0" y="258480"/>
                </a:moveTo>
                <a:lnTo>
                  <a:pt x="964663" y="0"/>
                </a:lnTo>
                <a:lnTo>
                  <a:pt x="964663" y="4408501"/>
                </a:lnTo>
                <a:cubicBezTo>
                  <a:pt x="964663" y="4674886"/>
                  <a:pt x="748716" y="4890833"/>
                  <a:pt x="482331" y="4890833"/>
                </a:cubicBezTo>
                <a:lnTo>
                  <a:pt x="482332" y="4890832"/>
                </a:lnTo>
                <a:cubicBezTo>
                  <a:pt x="215947" y="4890832"/>
                  <a:pt x="0" y="4674885"/>
                  <a:pt x="0" y="4408500"/>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8" name="Freeform: Shape 17">
            <a:extLst>
              <a:ext uri="{FF2B5EF4-FFF2-40B4-BE49-F238E27FC236}">
                <a16:creationId xmlns:a16="http://schemas.microsoft.com/office/drawing/2014/main" id="{DBD764AA-01FA-C186-C3E0-47B71F33D2FE}"/>
              </a:ext>
            </a:extLst>
          </p:cNvPr>
          <p:cNvSpPr/>
          <p:nvPr userDrawn="1"/>
        </p:nvSpPr>
        <p:spPr>
          <a:xfrm rot="900000">
            <a:off x="10213216" y="2788075"/>
            <a:ext cx="964664" cy="4267468"/>
          </a:xfrm>
          <a:custGeom>
            <a:avLst/>
            <a:gdLst>
              <a:gd name="connsiteX0" fmla="*/ 385125 w 964664"/>
              <a:gd name="connsiteY0" fmla="*/ 9799 h 4267468"/>
              <a:gd name="connsiteX1" fmla="*/ 482332 w 964664"/>
              <a:gd name="connsiteY1" fmla="*/ 0 h 4267468"/>
              <a:gd name="connsiteX2" fmla="*/ 964664 w 964664"/>
              <a:gd name="connsiteY2" fmla="*/ 482332 h 4267468"/>
              <a:gd name="connsiteX3" fmla="*/ 964663 w 964664"/>
              <a:gd name="connsiteY3" fmla="*/ 4008987 h 4267468"/>
              <a:gd name="connsiteX4" fmla="*/ 0 w 964664"/>
              <a:gd name="connsiteY4" fmla="*/ 4267468 h 4267468"/>
              <a:gd name="connsiteX5" fmla="*/ 0 w 964664"/>
              <a:gd name="connsiteY5" fmla="*/ 482332 h 4267468"/>
              <a:gd name="connsiteX6" fmla="*/ 385125 w 964664"/>
              <a:gd name="connsiteY6" fmla="*/ 9799 h 426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4664" h="4267468">
                <a:moveTo>
                  <a:pt x="385125" y="9799"/>
                </a:moveTo>
                <a:cubicBezTo>
                  <a:pt x="416524" y="3374"/>
                  <a:pt x="449033" y="0"/>
                  <a:pt x="482332" y="0"/>
                </a:cubicBezTo>
                <a:cubicBezTo>
                  <a:pt x="748717" y="0"/>
                  <a:pt x="964664" y="215947"/>
                  <a:pt x="964664" y="482332"/>
                </a:cubicBezTo>
                <a:lnTo>
                  <a:pt x="964663" y="4008987"/>
                </a:lnTo>
                <a:lnTo>
                  <a:pt x="0" y="4267468"/>
                </a:lnTo>
                <a:lnTo>
                  <a:pt x="0" y="482332"/>
                </a:lnTo>
                <a:cubicBezTo>
                  <a:pt x="0" y="249245"/>
                  <a:pt x="165334" y="54775"/>
                  <a:pt x="385125" y="979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cxnSp>
        <p:nvCxnSpPr>
          <p:cNvPr id="9" name="Straight Connector 8">
            <a:extLst>
              <a:ext uri="{FF2B5EF4-FFF2-40B4-BE49-F238E27FC236}">
                <a16:creationId xmlns:a16="http://schemas.microsoft.com/office/drawing/2014/main" id="{76F09451-D001-7FD7-10AE-3FDD420C1A42}"/>
              </a:ext>
            </a:extLst>
          </p:cNvPr>
          <p:cNvCxnSpPr>
            <a:cxnSpLocks/>
          </p:cNvCxnSpPr>
          <p:nvPr userDrawn="1"/>
        </p:nvCxnSpPr>
        <p:spPr>
          <a:xfrm flipH="1">
            <a:off x="9810345" y="1"/>
            <a:ext cx="1794438"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1C1E0A2-F05B-FF80-96D1-66F6D9FFBB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Tree>
    <p:extLst>
      <p:ext uri="{BB962C8B-B14F-4D97-AF65-F5344CB8AC3E}">
        <p14:creationId xmlns:p14="http://schemas.microsoft.com/office/powerpoint/2010/main" val="174727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2021.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0110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2021.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extLst>
      <p:ext uri="{BB962C8B-B14F-4D97-AF65-F5344CB8AC3E}">
        <p14:creationId xmlns:p14="http://schemas.microsoft.com/office/powerpoint/2010/main" val="374767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024-04 - IQVIA">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9141FD9-B1AB-9467-AE12-61BD0B9D329A}"/>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BBA3E6B8-401F-4894-EFB9-D9735958D8E8}"/>
              </a:ext>
            </a:extLst>
          </p:cNvPr>
          <p:cNvSpPr/>
          <p:nvPr userDrawn="1"/>
        </p:nvSpPr>
        <p:spPr>
          <a:xfrm rot="2700000">
            <a:off x="9723652" y="4718086"/>
            <a:ext cx="1514141" cy="3134243"/>
          </a:xfrm>
          <a:custGeom>
            <a:avLst/>
            <a:gdLst>
              <a:gd name="connsiteX0" fmla="*/ 0 w 1514141"/>
              <a:gd name="connsiteY0" fmla="*/ 1514140 h 3134243"/>
              <a:gd name="connsiteX1" fmla="*/ 1514140 w 1514141"/>
              <a:gd name="connsiteY1" fmla="*/ 0 h 3134243"/>
              <a:gd name="connsiteX2" fmla="*/ 1514141 w 1514141"/>
              <a:gd name="connsiteY2" fmla="*/ 1620102 h 3134243"/>
              <a:gd name="connsiteX3" fmla="*/ 0 w 1514141"/>
              <a:gd name="connsiteY3" fmla="*/ 3134243 h 3134243"/>
            </a:gdLst>
            <a:ahLst/>
            <a:cxnLst>
              <a:cxn ang="0">
                <a:pos x="connsiteX0" y="connsiteY0"/>
              </a:cxn>
              <a:cxn ang="0">
                <a:pos x="connsiteX1" y="connsiteY1"/>
              </a:cxn>
              <a:cxn ang="0">
                <a:pos x="connsiteX2" y="connsiteY2"/>
              </a:cxn>
              <a:cxn ang="0">
                <a:pos x="connsiteX3" y="connsiteY3"/>
              </a:cxn>
            </a:cxnLst>
            <a:rect l="l" t="t" r="r" b="b"/>
            <a:pathLst>
              <a:path w="1514141" h="3134243">
                <a:moveTo>
                  <a:pt x="0" y="1514140"/>
                </a:moveTo>
                <a:lnTo>
                  <a:pt x="1514140" y="0"/>
                </a:lnTo>
                <a:lnTo>
                  <a:pt x="1514141" y="1620102"/>
                </a:lnTo>
                <a:lnTo>
                  <a:pt x="0" y="3134243"/>
                </a:ln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10" name="Rectangle: Top Corners Rounded 9">
            <a:extLst>
              <a:ext uri="{FF2B5EF4-FFF2-40B4-BE49-F238E27FC236}">
                <a16:creationId xmlns:a16="http://schemas.microsoft.com/office/drawing/2014/main" id="{0B254E66-5B23-8376-EA6C-51BA078AD05B}"/>
              </a:ext>
            </a:extLst>
          </p:cNvPr>
          <p:cNvSpPr/>
          <p:nvPr userDrawn="1"/>
        </p:nvSpPr>
        <p:spPr>
          <a:xfrm rot="13500000">
            <a:off x="9484269" y="5130635"/>
            <a:ext cx="651476" cy="1447800"/>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 name="Freeform: Shape 3">
            <a:extLst>
              <a:ext uri="{FF2B5EF4-FFF2-40B4-BE49-F238E27FC236}">
                <a16:creationId xmlns:a16="http://schemas.microsoft.com/office/drawing/2014/main" id="{C8B1F425-7FCC-95EC-889D-1C469BA8156D}"/>
              </a:ext>
            </a:extLst>
          </p:cNvPr>
          <p:cNvSpPr/>
          <p:nvPr userDrawn="1"/>
        </p:nvSpPr>
        <p:spPr>
          <a:xfrm rot="2700000">
            <a:off x="8432799" y="-404009"/>
            <a:ext cx="1987250" cy="6522188"/>
          </a:xfrm>
          <a:custGeom>
            <a:avLst/>
            <a:gdLst>
              <a:gd name="connsiteX0" fmla="*/ 291026 w 1987250"/>
              <a:gd name="connsiteY0" fmla="*/ 291026 h 6522188"/>
              <a:gd name="connsiteX1" fmla="*/ 993625 w 1987250"/>
              <a:gd name="connsiteY1" fmla="*/ 0 h 6522188"/>
              <a:gd name="connsiteX2" fmla="*/ 1987250 w 1987250"/>
              <a:gd name="connsiteY2" fmla="*/ 993625 h 6522188"/>
              <a:gd name="connsiteX3" fmla="*/ 1987250 w 1987250"/>
              <a:gd name="connsiteY3" fmla="*/ 5536869 h 6522188"/>
              <a:gd name="connsiteX4" fmla="*/ 1001931 w 1987250"/>
              <a:gd name="connsiteY4" fmla="*/ 6522188 h 6522188"/>
              <a:gd name="connsiteX5" fmla="*/ 0 w 1987250"/>
              <a:gd name="connsiteY5" fmla="*/ 5520256 h 6522188"/>
              <a:gd name="connsiteX6" fmla="*/ 0 w 1987250"/>
              <a:gd name="connsiteY6" fmla="*/ 993625 h 6522188"/>
              <a:gd name="connsiteX7" fmla="*/ 291026 w 1987250"/>
              <a:gd name="connsiteY7" fmla="*/ 291026 h 652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250" h="6522188">
                <a:moveTo>
                  <a:pt x="291026" y="291026"/>
                </a:moveTo>
                <a:cubicBezTo>
                  <a:pt x="470837" y="111215"/>
                  <a:pt x="719243" y="0"/>
                  <a:pt x="993625" y="0"/>
                </a:cubicBezTo>
                <a:cubicBezTo>
                  <a:pt x="1542389" y="0"/>
                  <a:pt x="1987250" y="444861"/>
                  <a:pt x="1987250" y="993625"/>
                </a:cubicBezTo>
                <a:lnTo>
                  <a:pt x="1987250" y="5536869"/>
                </a:lnTo>
                <a:lnTo>
                  <a:pt x="1001931" y="6522188"/>
                </a:lnTo>
                <a:lnTo>
                  <a:pt x="0" y="5520256"/>
                </a:lnTo>
                <a:lnTo>
                  <a:pt x="0" y="993625"/>
                </a:lnTo>
                <a:cubicBezTo>
                  <a:pt x="0" y="719243"/>
                  <a:pt x="111216" y="470837"/>
                  <a:pt x="291026" y="29102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11" name="Rectangle: Top Corners Rounded 10">
            <a:extLst>
              <a:ext uri="{FF2B5EF4-FFF2-40B4-BE49-F238E27FC236}">
                <a16:creationId xmlns:a16="http://schemas.microsoft.com/office/drawing/2014/main" id="{D3108861-7328-DB12-4F81-BB23B928A631}"/>
              </a:ext>
            </a:extLst>
          </p:cNvPr>
          <p:cNvSpPr/>
          <p:nvPr userDrawn="1"/>
        </p:nvSpPr>
        <p:spPr>
          <a:xfrm rot="2700000">
            <a:off x="9121183" y="103638"/>
            <a:ext cx="651476" cy="2492719"/>
          </a:xfrm>
          <a:prstGeom prst="round2Same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3" name="Picture 2">
            <a:extLst>
              <a:ext uri="{FF2B5EF4-FFF2-40B4-BE49-F238E27FC236}">
                <a16:creationId xmlns:a16="http://schemas.microsoft.com/office/drawing/2014/main" id="{4323CF0F-9A82-87BC-E359-747ED7A2C5ED}"/>
              </a:ext>
            </a:extLst>
          </p:cNvPr>
          <p:cNvPicPr>
            <a:picLocks/>
          </p:cNvPicPr>
          <p:nvPr userDrawn="1"/>
        </p:nvPicPr>
        <p:blipFill rotWithShape="1">
          <a:blip r:embed="rId2" cstate="screen">
            <a:extLst>
              <a:ext uri="{28A0092B-C50C-407E-A947-70E740481C1C}">
                <a14:useLocalDpi xmlns:a14="http://schemas.microsoft.com/office/drawing/2010/main"/>
              </a:ext>
            </a:extLst>
          </a:blip>
          <a:srcRect b="41709"/>
          <a:stretch/>
        </p:blipFill>
        <p:spPr>
          <a:xfrm>
            <a:off x="731520" y="812800"/>
            <a:ext cx="2247900" cy="406400"/>
          </a:xfrm>
          <a:prstGeom prst="rect">
            <a:avLst/>
          </a:prstGeom>
        </p:spPr>
      </p:pic>
      <p:sp>
        <p:nvSpPr>
          <p:cNvPr id="13" name="Text Placeholder 21">
            <a:extLst>
              <a:ext uri="{FF2B5EF4-FFF2-40B4-BE49-F238E27FC236}">
                <a16:creationId xmlns:a16="http://schemas.microsoft.com/office/drawing/2014/main" id="{EF0DFE2A-76D5-74DB-5A41-BA634A097ED0}"/>
              </a:ext>
            </a:extLst>
          </p:cNvPr>
          <p:cNvSpPr>
            <a:spLocks noGrp="1"/>
          </p:cNvSpPr>
          <p:nvPr>
            <p:ph type="body" sz="quarter" idx="11" hasCustomPrompt="1"/>
          </p:nvPr>
        </p:nvSpPr>
        <p:spPr>
          <a:xfrm>
            <a:off x="613608" y="4175059"/>
            <a:ext cx="5847081" cy="1195801"/>
          </a:xfrm>
          <a:prstGeom prst="rect">
            <a:avLst/>
          </a:prstGeom>
        </p:spPr>
        <p:txBody>
          <a:bodyPr>
            <a:noAutofit/>
          </a:bodyPr>
          <a:lstStyle>
            <a:lvl1pPr marL="0" indent="0" algn="l">
              <a:lnSpc>
                <a:spcPct val="100000"/>
              </a:lnSpc>
              <a:spcBef>
                <a:spcPts val="0"/>
              </a:spcBef>
              <a:buNone/>
              <a:defRPr sz="2400" b="0" i="1">
                <a:solidFill>
                  <a:schemeClr val="bg1"/>
                </a:solidFill>
              </a:defRPr>
            </a:lvl1pPr>
          </a:lstStyle>
          <a:p>
            <a:pPr lvl="0"/>
            <a:r>
              <a:rPr lang="en-US" dirty="0"/>
              <a:t>Subheads are 24pt Arial Italic sentence case</a:t>
            </a:r>
          </a:p>
        </p:txBody>
      </p:sp>
      <p:sp>
        <p:nvSpPr>
          <p:cNvPr id="14" name="Title 1">
            <a:extLst>
              <a:ext uri="{FF2B5EF4-FFF2-40B4-BE49-F238E27FC236}">
                <a16:creationId xmlns:a16="http://schemas.microsoft.com/office/drawing/2014/main" id="{5B02D114-3397-DC1A-7731-F1F0FFF234F0}"/>
              </a:ext>
            </a:extLst>
          </p:cNvPr>
          <p:cNvSpPr>
            <a:spLocks noGrp="1"/>
          </p:cNvSpPr>
          <p:nvPr>
            <p:ph type="ctrTitle" hasCustomPrompt="1"/>
          </p:nvPr>
        </p:nvSpPr>
        <p:spPr>
          <a:xfrm>
            <a:off x="613608" y="1918354"/>
            <a:ext cx="5847081" cy="2088828"/>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and Can be 3 Lines</a:t>
            </a:r>
          </a:p>
        </p:txBody>
      </p:sp>
      <p:sp>
        <p:nvSpPr>
          <p:cNvPr id="15" name="Subtitle 2">
            <a:extLst>
              <a:ext uri="{FF2B5EF4-FFF2-40B4-BE49-F238E27FC236}">
                <a16:creationId xmlns:a16="http://schemas.microsoft.com/office/drawing/2014/main" id="{0C279139-E1CD-417D-F2DC-0ECDF9271B93}"/>
              </a:ext>
            </a:extLst>
          </p:cNvPr>
          <p:cNvSpPr>
            <a:spLocks noGrp="1"/>
          </p:cNvSpPr>
          <p:nvPr>
            <p:ph type="subTitle" idx="1" hasCustomPrompt="1"/>
          </p:nvPr>
        </p:nvSpPr>
        <p:spPr>
          <a:xfrm>
            <a:off x="613608" y="5518464"/>
            <a:ext cx="4983481"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sp>
        <p:nvSpPr>
          <p:cNvPr id="16" name="TextBox 15">
            <a:extLst>
              <a:ext uri="{FF2B5EF4-FFF2-40B4-BE49-F238E27FC236}">
                <a16:creationId xmlns:a16="http://schemas.microsoft.com/office/drawing/2014/main" id="{B795ADEF-DFE7-7A95-ACDE-93A739BB8442}"/>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6" name="Picture Placeholder 5">
            <a:extLst>
              <a:ext uri="{FF2B5EF4-FFF2-40B4-BE49-F238E27FC236}">
                <a16:creationId xmlns:a16="http://schemas.microsoft.com/office/drawing/2014/main" id="{7BE79103-E87B-C357-DC48-0711CA04F403}"/>
              </a:ext>
            </a:extLst>
          </p:cNvPr>
          <p:cNvSpPr>
            <a:spLocks noGrp="1"/>
          </p:cNvSpPr>
          <p:nvPr>
            <p:ph type="pic" sz="quarter" idx="10"/>
          </p:nvPr>
        </p:nvSpPr>
        <p:spPr>
          <a:xfrm>
            <a:off x="6769100" y="1511300"/>
            <a:ext cx="5422900" cy="4267200"/>
          </a:xfrm>
          <a:custGeom>
            <a:avLst/>
            <a:gdLst>
              <a:gd name="connsiteX0" fmla="*/ 374319 w 5422900"/>
              <a:gd name="connsiteY0" fmla="*/ 0 h 4267200"/>
              <a:gd name="connsiteX1" fmla="*/ 5422900 w 5422900"/>
              <a:gd name="connsiteY1" fmla="*/ 0 h 4267200"/>
              <a:gd name="connsiteX2" fmla="*/ 5422900 w 5422900"/>
              <a:gd name="connsiteY2" fmla="*/ 4267200 h 4267200"/>
              <a:gd name="connsiteX3" fmla="*/ 374319 w 5422900"/>
              <a:gd name="connsiteY3" fmla="*/ 4267200 h 4267200"/>
              <a:gd name="connsiteX4" fmla="*/ 0 w 5422900"/>
              <a:gd name="connsiteY4" fmla="*/ 3892881 h 4267200"/>
              <a:gd name="connsiteX5" fmla="*/ 0 w 5422900"/>
              <a:gd name="connsiteY5" fmla="*/ 374319 h 4267200"/>
              <a:gd name="connsiteX6" fmla="*/ 374319 w 5422900"/>
              <a:gd name="connsiteY6" fmla="*/ 0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900" h="4267200">
                <a:moveTo>
                  <a:pt x="374319" y="0"/>
                </a:moveTo>
                <a:lnTo>
                  <a:pt x="5422900" y="0"/>
                </a:lnTo>
                <a:lnTo>
                  <a:pt x="5422900" y="4267200"/>
                </a:lnTo>
                <a:lnTo>
                  <a:pt x="374319" y="4267200"/>
                </a:lnTo>
                <a:cubicBezTo>
                  <a:pt x="167588" y="4267200"/>
                  <a:pt x="0" y="4099612"/>
                  <a:pt x="0" y="3892881"/>
                </a:cubicBezTo>
                <a:lnTo>
                  <a:pt x="0" y="374319"/>
                </a:lnTo>
                <a:cubicBezTo>
                  <a:pt x="0" y="167588"/>
                  <a:pt x="167588" y="0"/>
                  <a:pt x="374319" y="0"/>
                </a:cubicBezTo>
                <a:close/>
              </a:path>
            </a:pathLst>
          </a:custGeom>
          <a:blipFill>
            <a:blip r:embed="rId3"/>
            <a:stretch>
              <a:fillRect/>
            </a:stretch>
          </a:blipFill>
        </p:spPr>
        <p:txBody>
          <a:bodyPr wrap="square" anchor="ctr">
            <a:noAutofit/>
          </a:bodyPr>
          <a:lstStyle>
            <a:lvl1pPr marL="0" indent="0" algn="ctr">
              <a:buFontTx/>
              <a:buNone/>
              <a:defRPr sz="1800" b="0">
                <a:solidFill>
                  <a:srgbClr val="FF0000"/>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b="1">
                <a:solidFill>
                  <a:srgbClr val="FF0000"/>
                </a:solidFill>
              </a:rPr>
              <a:t>Click icon to add picture</a:t>
            </a:r>
            <a:endParaRPr lang="en-US" b="1" dirty="0">
              <a:solidFill>
                <a:srgbClr val="FF0000"/>
              </a:solidFill>
            </a:endParaRPr>
          </a:p>
        </p:txBody>
      </p:sp>
    </p:spTree>
    <p:extLst>
      <p:ext uri="{BB962C8B-B14F-4D97-AF65-F5344CB8AC3E}">
        <p14:creationId xmlns:p14="http://schemas.microsoft.com/office/powerpoint/2010/main" val="8370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024-05 - IQVI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F44744A-7370-45C0-CB74-88A57CF6C18C}"/>
              </a:ext>
            </a:extLst>
          </p:cNvPr>
          <p:cNvSpPr/>
          <p:nvPr userDrawn="1"/>
        </p:nvSpPr>
        <p:spPr>
          <a:xfrm rot="2700000">
            <a:off x="8404848" y="-676776"/>
            <a:ext cx="832104" cy="2612447"/>
          </a:xfrm>
          <a:custGeom>
            <a:avLst/>
            <a:gdLst>
              <a:gd name="connsiteX0" fmla="*/ 0 w 832104"/>
              <a:gd name="connsiteY0" fmla="*/ 832103 h 2612447"/>
              <a:gd name="connsiteX1" fmla="*/ 832104 w 832104"/>
              <a:gd name="connsiteY1" fmla="*/ 0 h 2612447"/>
              <a:gd name="connsiteX2" fmla="*/ 832104 w 832104"/>
              <a:gd name="connsiteY2" fmla="*/ 2196395 h 2612447"/>
              <a:gd name="connsiteX3" fmla="*/ 416052 w 832104"/>
              <a:gd name="connsiteY3" fmla="*/ 2612447 h 2612447"/>
              <a:gd name="connsiteX4" fmla="*/ 0 w 832104"/>
              <a:gd name="connsiteY4" fmla="*/ 2196395 h 2612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104" h="2612447">
                <a:moveTo>
                  <a:pt x="0" y="832103"/>
                </a:moveTo>
                <a:lnTo>
                  <a:pt x="832104" y="0"/>
                </a:lnTo>
                <a:lnTo>
                  <a:pt x="832104" y="2196395"/>
                </a:lnTo>
                <a:cubicBezTo>
                  <a:pt x="832104" y="2426174"/>
                  <a:pt x="645831" y="2612447"/>
                  <a:pt x="416052" y="2612447"/>
                </a:cubicBezTo>
                <a:cubicBezTo>
                  <a:pt x="186273" y="2612447"/>
                  <a:pt x="0" y="2426174"/>
                  <a:pt x="0" y="2196395"/>
                </a:cubicBezTo>
                <a:close/>
              </a:path>
            </a:pathLst>
          </a:cu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34" name="Text Placeholder 21">
            <a:extLst>
              <a:ext uri="{FF2B5EF4-FFF2-40B4-BE49-F238E27FC236}">
                <a16:creationId xmlns:a16="http://schemas.microsoft.com/office/drawing/2014/main" id="{DF6C4E0C-B7EB-46A6-B6F0-C76FDCFC3F2E}"/>
              </a:ext>
            </a:extLst>
          </p:cNvPr>
          <p:cNvSpPr>
            <a:spLocks noGrp="1"/>
          </p:cNvSpPr>
          <p:nvPr>
            <p:ph type="body" sz="quarter" idx="11" hasCustomPrompt="1"/>
          </p:nvPr>
        </p:nvSpPr>
        <p:spPr>
          <a:xfrm>
            <a:off x="613608" y="4175059"/>
            <a:ext cx="6270413"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a:t>
            </a:r>
          </a:p>
        </p:txBody>
      </p:sp>
      <p:sp>
        <p:nvSpPr>
          <p:cNvPr id="35" name="Title 1">
            <a:extLst>
              <a:ext uri="{FF2B5EF4-FFF2-40B4-BE49-F238E27FC236}">
                <a16:creationId xmlns:a16="http://schemas.microsoft.com/office/drawing/2014/main" id="{F7111441-0C14-4EE9-B6C1-ED9FC63641C7}"/>
              </a:ext>
            </a:extLst>
          </p:cNvPr>
          <p:cNvSpPr>
            <a:spLocks noGrp="1"/>
          </p:cNvSpPr>
          <p:nvPr>
            <p:ph type="ctrTitle" hasCustomPrompt="1"/>
          </p:nvPr>
        </p:nvSpPr>
        <p:spPr>
          <a:xfrm>
            <a:off x="613608" y="1918354"/>
            <a:ext cx="6270413" cy="2088828"/>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and Can be 3 Lines</a:t>
            </a:r>
          </a:p>
        </p:txBody>
      </p:sp>
      <p:sp>
        <p:nvSpPr>
          <p:cNvPr id="36" name="Subtitle 2">
            <a:extLst>
              <a:ext uri="{FF2B5EF4-FFF2-40B4-BE49-F238E27FC236}">
                <a16:creationId xmlns:a16="http://schemas.microsoft.com/office/drawing/2014/main" id="{413712FA-495E-465D-A2EB-8AA7E6AE5523}"/>
              </a:ext>
            </a:extLst>
          </p:cNvPr>
          <p:cNvSpPr>
            <a:spLocks noGrp="1"/>
          </p:cNvSpPr>
          <p:nvPr>
            <p:ph type="subTitle" idx="1" hasCustomPrompt="1"/>
          </p:nvPr>
        </p:nvSpPr>
        <p:spPr>
          <a:xfrm>
            <a:off x="613608" y="5518464"/>
            <a:ext cx="6270413" cy="669272"/>
          </a:xfrm>
          <a:prstGeom prst="rect">
            <a:avLst/>
          </a:prstGeom>
        </p:spPr>
        <p:txBody>
          <a:bodyPr>
            <a:noAutofit/>
          </a:bodyPr>
          <a:lstStyle>
            <a:lvl1pPr marL="0" indent="0" algn="l">
              <a:lnSpc>
                <a:spcPct val="100000"/>
              </a:lnSpc>
              <a:spcBef>
                <a:spcPts val="200"/>
              </a:spcBef>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2" name="Graphic 1">
            <a:extLst>
              <a:ext uri="{FF2B5EF4-FFF2-40B4-BE49-F238E27FC236}">
                <a16:creationId xmlns:a16="http://schemas.microsoft.com/office/drawing/2014/main" id="{605A4C8A-6879-7FCB-0A76-F16EBB9CEB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520" y="812800"/>
            <a:ext cx="2247900" cy="406400"/>
          </a:xfrm>
          <a:prstGeom prst="rect">
            <a:avLst/>
          </a:prstGeom>
        </p:spPr>
      </p:pic>
      <p:sp>
        <p:nvSpPr>
          <p:cNvPr id="26" name="Freeform: Shape 25">
            <a:extLst>
              <a:ext uri="{FF2B5EF4-FFF2-40B4-BE49-F238E27FC236}">
                <a16:creationId xmlns:a16="http://schemas.microsoft.com/office/drawing/2014/main" id="{8EF4E02D-F7F2-65BC-9A85-BBCF1CEAB9A4}"/>
              </a:ext>
            </a:extLst>
          </p:cNvPr>
          <p:cNvSpPr/>
          <p:nvPr userDrawn="1"/>
        </p:nvSpPr>
        <p:spPr>
          <a:xfrm rot="13500000" flipH="1">
            <a:off x="10884124" y="1958347"/>
            <a:ext cx="1426821" cy="2469493"/>
          </a:xfrm>
          <a:custGeom>
            <a:avLst/>
            <a:gdLst>
              <a:gd name="connsiteX0" fmla="*/ 0 w 1867898"/>
              <a:gd name="connsiteY0" fmla="*/ 3232895 h 3232895"/>
              <a:gd name="connsiteX1" fmla="*/ 0 w 1867898"/>
              <a:gd name="connsiteY1" fmla="*/ 933949 h 3232895"/>
              <a:gd name="connsiteX2" fmla="*/ 933949 w 1867898"/>
              <a:gd name="connsiteY2" fmla="*/ 0 h 3232895"/>
              <a:gd name="connsiteX3" fmla="*/ 1867898 w 1867898"/>
              <a:gd name="connsiteY3" fmla="*/ 933949 h 3232895"/>
              <a:gd name="connsiteX4" fmla="*/ 1867898 w 1867898"/>
              <a:gd name="connsiteY4" fmla="*/ 1797199 h 3232895"/>
              <a:gd name="connsiteX5" fmla="*/ 432202 w 1867898"/>
              <a:gd name="connsiteY5" fmla="*/ 3232895 h 323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7898" h="3232895">
                <a:moveTo>
                  <a:pt x="0" y="3232895"/>
                </a:moveTo>
                <a:lnTo>
                  <a:pt x="0" y="933949"/>
                </a:lnTo>
                <a:cubicBezTo>
                  <a:pt x="0" y="418143"/>
                  <a:pt x="418143" y="0"/>
                  <a:pt x="933949" y="0"/>
                </a:cubicBezTo>
                <a:cubicBezTo>
                  <a:pt x="1449755" y="0"/>
                  <a:pt x="1867898" y="418143"/>
                  <a:pt x="1867898" y="933949"/>
                </a:cubicBezTo>
                <a:lnTo>
                  <a:pt x="1867898" y="1797199"/>
                </a:lnTo>
                <a:lnTo>
                  <a:pt x="432202" y="32328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7" name="Freeform: Shape 26">
            <a:extLst>
              <a:ext uri="{FF2B5EF4-FFF2-40B4-BE49-F238E27FC236}">
                <a16:creationId xmlns:a16="http://schemas.microsoft.com/office/drawing/2014/main" id="{1C069A87-C164-C434-5CEF-4ACD0B6BF8B1}"/>
              </a:ext>
            </a:extLst>
          </p:cNvPr>
          <p:cNvSpPr/>
          <p:nvPr userDrawn="1"/>
        </p:nvSpPr>
        <p:spPr>
          <a:xfrm rot="13500000" flipH="1">
            <a:off x="10658974" y="1045214"/>
            <a:ext cx="830027" cy="4013802"/>
          </a:xfrm>
          <a:custGeom>
            <a:avLst/>
            <a:gdLst>
              <a:gd name="connsiteX0" fmla="*/ 0 w 1086616"/>
              <a:gd name="connsiteY0" fmla="*/ 5254600 h 5254600"/>
              <a:gd name="connsiteX1" fmla="*/ 0 w 1086616"/>
              <a:gd name="connsiteY1" fmla="*/ 543308 h 5254600"/>
              <a:gd name="connsiteX2" fmla="*/ 543308 w 1086616"/>
              <a:gd name="connsiteY2" fmla="*/ 0 h 5254600"/>
              <a:gd name="connsiteX3" fmla="*/ 1086616 w 1086616"/>
              <a:gd name="connsiteY3" fmla="*/ 543308 h 5254600"/>
              <a:gd name="connsiteX4" fmla="*/ 1086615 w 1086616"/>
              <a:gd name="connsiteY4" fmla="*/ 4167985 h 52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616" h="5254600">
                <a:moveTo>
                  <a:pt x="0" y="5254600"/>
                </a:moveTo>
                <a:lnTo>
                  <a:pt x="0" y="543308"/>
                </a:lnTo>
                <a:cubicBezTo>
                  <a:pt x="0" y="243247"/>
                  <a:pt x="243247" y="0"/>
                  <a:pt x="543308" y="0"/>
                </a:cubicBezTo>
                <a:cubicBezTo>
                  <a:pt x="843369" y="0"/>
                  <a:pt x="1086616" y="243247"/>
                  <a:pt x="1086616" y="543308"/>
                </a:cubicBezTo>
                <a:lnTo>
                  <a:pt x="1086615" y="41679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8" name="Freeform: Shape 27">
            <a:extLst>
              <a:ext uri="{FF2B5EF4-FFF2-40B4-BE49-F238E27FC236}">
                <a16:creationId xmlns:a16="http://schemas.microsoft.com/office/drawing/2014/main" id="{98AFE06D-6874-9BC8-8B4C-CD00FFBB1819}"/>
              </a:ext>
            </a:extLst>
          </p:cNvPr>
          <p:cNvSpPr/>
          <p:nvPr userDrawn="1"/>
        </p:nvSpPr>
        <p:spPr>
          <a:xfrm rot="13500000" flipH="1">
            <a:off x="8610866" y="-919718"/>
            <a:ext cx="3320094" cy="4877247"/>
          </a:xfrm>
          <a:custGeom>
            <a:avLst/>
            <a:gdLst>
              <a:gd name="connsiteX0" fmla="*/ 2551539 w 4346444"/>
              <a:gd name="connsiteY0" fmla="*/ 6384965 h 6384965"/>
              <a:gd name="connsiteX1" fmla="*/ 0 w 4346444"/>
              <a:gd name="connsiteY1" fmla="*/ 3833426 h 6384965"/>
              <a:gd name="connsiteX2" fmla="*/ 0 w 4346444"/>
              <a:gd name="connsiteY2" fmla="*/ 2173222 h 6384965"/>
              <a:gd name="connsiteX3" fmla="*/ 2173222 w 4346444"/>
              <a:gd name="connsiteY3" fmla="*/ 0 h 6384965"/>
              <a:gd name="connsiteX4" fmla="*/ 4346444 w 4346444"/>
              <a:gd name="connsiteY4" fmla="*/ 2173222 h 6384965"/>
              <a:gd name="connsiteX5" fmla="*/ 4346444 w 4346444"/>
              <a:gd name="connsiteY5" fmla="*/ 4590060 h 63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6444" h="6384965">
                <a:moveTo>
                  <a:pt x="2551539" y="6384965"/>
                </a:moveTo>
                <a:lnTo>
                  <a:pt x="0" y="3833426"/>
                </a:lnTo>
                <a:lnTo>
                  <a:pt x="0" y="2173222"/>
                </a:lnTo>
                <a:cubicBezTo>
                  <a:pt x="0" y="972985"/>
                  <a:pt x="972985" y="0"/>
                  <a:pt x="2173222" y="0"/>
                </a:cubicBezTo>
                <a:cubicBezTo>
                  <a:pt x="3373459" y="0"/>
                  <a:pt x="4346444" y="972985"/>
                  <a:pt x="4346444" y="2173222"/>
                </a:cubicBezTo>
                <a:lnTo>
                  <a:pt x="4346444" y="4590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29" name="Freeform: Shape 28">
            <a:extLst>
              <a:ext uri="{FF2B5EF4-FFF2-40B4-BE49-F238E27FC236}">
                <a16:creationId xmlns:a16="http://schemas.microsoft.com/office/drawing/2014/main" id="{09405D1E-7C07-65A2-75A2-7E9EF6B6049B}"/>
              </a:ext>
            </a:extLst>
          </p:cNvPr>
          <p:cNvSpPr/>
          <p:nvPr userDrawn="1"/>
        </p:nvSpPr>
        <p:spPr>
          <a:xfrm rot="13500000" flipH="1">
            <a:off x="11146606" y="1933863"/>
            <a:ext cx="527807" cy="2759754"/>
          </a:xfrm>
          <a:custGeom>
            <a:avLst/>
            <a:gdLst>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0 w 690970"/>
              <a:gd name="connsiteY6" fmla="*/ 3612885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123701 w 690970"/>
              <a:gd name="connsiteY6" fmla="*/ 3489184 h 3612885"/>
              <a:gd name="connsiteX7" fmla="*/ 0 w 690970"/>
              <a:gd name="connsiteY7" fmla="*/ 3612885 h 3612885"/>
              <a:gd name="connsiteX0" fmla="*/ 123701 w 690970"/>
              <a:gd name="connsiteY0" fmla="*/ 3489184 h 3612885"/>
              <a:gd name="connsiteX1" fmla="*/ 0 w 690970"/>
              <a:gd name="connsiteY1" fmla="*/ 3612885 h 3612885"/>
              <a:gd name="connsiteX2" fmla="*/ 0 w 690970"/>
              <a:gd name="connsiteY2" fmla="*/ 345485 h 3612885"/>
              <a:gd name="connsiteX3" fmla="*/ 345485 w 690970"/>
              <a:gd name="connsiteY3" fmla="*/ 0 h 3612885"/>
              <a:gd name="connsiteX4" fmla="*/ 690970 w 690970"/>
              <a:gd name="connsiteY4" fmla="*/ 345485 h 3612885"/>
              <a:gd name="connsiteX5" fmla="*/ 690970 w 690970"/>
              <a:gd name="connsiteY5" fmla="*/ 2921915 h 3612885"/>
              <a:gd name="connsiteX6" fmla="*/ 572714 w 690970"/>
              <a:gd name="connsiteY6" fmla="*/ 3040171 h 3612885"/>
              <a:gd name="connsiteX7" fmla="*/ 215141 w 690970"/>
              <a:gd name="connsiteY7"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572714 w 690970"/>
              <a:gd name="connsiteY5" fmla="*/ 3040171 h 3612885"/>
              <a:gd name="connsiteX6" fmla="*/ 215141 w 690970"/>
              <a:gd name="connsiteY6"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 name="connsiteX5" fmla="*/ 215141 w 690970"/>
              <a:gd name="connsiteY5" fmla="*/ 3580624 h 3612885"/>
              <a:gd name="connsiteX0" fmla="*/ 0 w 690970"/>
              <a:gd name="connsiteY0" fmla="*/ 3612885 h 3612885"/>
              <a:gd name="connsiteX1" fmla="*/ 0 w 690970"/>
              <a:gd name="connsiteY1" fmla="*/ 345485 h 3612885"/>
              <a:gd name="connsiteX2" fmla="*/ 345485 w 690970"/>
              <a:gd name="connsiteY2" fmla="*/ 0 h 3612885"/>
              <a:gd name="connsiteX3" fmla="*/ 690970 w 690970"/>
              <a:gd name="connsiteY3" fmla="*/ 345485 h 3612885"/>
              <a:gd name="connsiteX4" fmla="*/ 690970 w 690970"/>
              <a:gd name="connsiteY4" fmla="*/ 2921915 h 361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970" h="3612885">
                <a:moveTo>
                  <a:pt x="0" y="3612885"/>
                </a:moveTo>
                <a:lnTo>
                  <a:pt x="0" y="345485"/>
                </a:lnTo>
                <a:cubicBezTo>
                  <a:pt x="0" y="154679"/>
                  <a:pt x="154679" y="0"/>
                  <a:pt x="345485" y="0"/>
                </a:cubicBezTo>
                <a:cubicBezTo>
                  <a:pt x="536291" y="0"/>
                  <a:pt x="690970" y="154679"/>
                  <a:pt x="690970" y="345485"/>
                </a:cubicBezTo>
                <a:lnTo>
                  <a:pt x="690970" y="2921915"/>
                </a:lnTo>
              </a:path>
            </a:pathLst>
          </a:custGeom>
          <a:noFill/>
          <a:ln w="1270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
        <p:nvSpPr>
          <p:cNvPr id="4" name="Text Placeholder 21">
            <a:extLst>
              <a:ext uri="{FF2B5EF4-FFF2-40B4-BE49-F238E27FC236}">
                <a16:creationId xmlns:a16="http://schemas.microsoft.com/office/drawing/2014/main" id="{9F0BC72C-1AD7-E7CA-ECEC-E76873446974}"/>
              </a:ext>
            </a:extLst>
          </p:cNvPr>
          <p:cNvSpPr>
            <a:spLocks noGrp="1"/>
          </p:cNvSpPr>
          <p:nvPr userDrawn="1">
            <p:ph type="body" sz="quarter" idx="12" hasCustomPrompt="1"/>
          </p:nvPr>
        </p:nvSpPr>
        <p:spPr>
          <a:xfrm>
            <a:off x="9281375"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p>
        </p:txBody>
      </p:sp>
      <p:sp>
        <p:nvSpPr>
          <p:cNvPr id="3" name="TextBox 2">
            <a:extLst>
              <a:ext uri="{FF2B5EF4-FFF2-40B4-BE49-F238E27FC236}">
                <a16:creationId xmlns:a16="http://schemas.microsoft.com/office/drawing/2014/main" id="{A795383A-AB7C-A1C6-5711-CA54E3E52A6D}"/>
              </a:ext>
            </a:extLst>
          </p:cNvPr>
          <p:cNvSpPr txBox="1"/>
          <p:nvPr userDrawn="1"/>
        </p:nvSpPr>
        <p:spPr bwMode="black">
          <a:xfrm>
            <a:off x="613608"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ea typeface="Arial" charset="0"/>
                <a:cs typeface="Arial" charset="0"/>
              </a:rPr>
              <a:t>© 2024. All rights reserved. IQVIA</a:t>
            </a:r>
            <a:r>
              <a:rPr lang="en-US" sz="800" baseline="30000" dirty="0">
                <a:solidFill>
                  <a:schemeClr val="bg1">
                    <a:lumMod val="50000"/>
                  </a:schemeClr>
                </a:solidFill>
                <a:ea typeface="Arial" charset="0"/>
                <a:cs typeface="Arial" charset="0"/>
              </a:rPr>
              <a:t>®</a:t>
            </a:r>
            <a:r>
              <a:rPr lang="en-US" sz="800" dirty="0">
                <a:solidFill>
                  <a:schemeClr val="bg1">
                    <a:lumMod val="50000"/>
                  </a:schemeClr>
                </a:solidFill>
                <a:ea typeface="Arial" charset="0"/>
                <a:cs typeface="Arial" charset="0"/>
              </a:rPr>
              <a:t> is a registered trademark of IQVIA Inc. in the United States, the European Union, and various other countries. </a:t>
            </a:r>
          </a:p>
        </p:txBody>
      </p:sp>
    </p:spTree>
    <p:extLst>
      <p:ext uri="{BB962C8B-B14F-4D97-AF65-F5344CB8AC3E}">
        <p14:creationId xmlns:p14="http://schemas.microsoft.com/office/powerpoint/2010/main" val="445997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2024-06-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D574E3-8AFF-DFA9-0FCB-ACE4DACD25CC}"/>
              </a:ext>
            </a:extLst>
          </p:cNvPr>
          <p:cNvGraphicFramePr>
            <a:graphicFrameLocks noChangeAspect="1"/>
          </p:cNvGraphicFramePr>
          <p:nvPr userDrawn="1">
            <p:custDataLst>
              <p:tags r:id="rId1"/>
            </p:custDataLst>
            <p:extLst>
              <p:ext uri="{D42A27DB-BD31-4B8C-83A1-F6EECF244321}">
                <p14:modId xmlns:p14="http://schemas.microsoft.com/office/powerpoint/2010/main" val="1292691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9BD574E3-8AFF-DFA9-0FCB-ACE4DACD25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613608" y="3681765"/>
            <a:ext cx="5368925"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613608" y="1517515"/>
            <a:ext cx="5482392"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613608" y="5518464"/>
            <a:ext cx="5368925"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330" y="735457"/>
            <a:ext cx="2247900" cy="406400"/>
          </a:xfrm>
          <a:prstGeom prst="rect">
            <a:avLst/>
          </a:prstGeom>
        </p:spPr>
      </p:pic>
      <p:sp>
        <p:nvSpPr>
          <p:cNvPr id="2" name="TextBox 1">
            <a:extLst>
              <a:ext uri="{FF2B5EF4-FFF2-40B4-BE49-F238E27FC236}">
                <a16:creationId xmlns:a16="http://schemas.microsoft.com/office/drawing/2014/main" id="{D274DE7C-EAB9-6B9B-19AB-DEFA4EF622D3}"/>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8" name="Freeform 5">
            <a:extLst>
              <a:ext uri="{FF2B5EF4-FFF2-40B4-BE49-F238E27FC236}">
                <a16:creationId xmlns:a16="http://schemas.microsoft.com/office/drawing/2014/main" id="{824A7E03-2DC4-A20C-610D-3801615F1648}"/>
              </a:ext>
            </a:extLst>
          </p:cNvPr>
          <p:cNvSpPr>
            <a:spLocks/>
          </p:cNvSpPr>
          <p:nvPr userDrawn="1"/>
        </p:nvSpPr>
        <p:spPr bwMode="auto">
          <a:xfrm>
            <a:off x="5476875" y="3219450"/>
            <a:ext cx="6711950" cy="3638550"/>
          </a:xfrm>
          <a:custGeom>
            <a:avLst/>
            <a:gdLst>
              <a:gd name="T0" fmla="*/ 2114 w 2114"/>
              <a:gd name="T1" fmla="*/ 869 h 1146"/>
              <a:gd name="T2" fmla="*/ 1306 w 2114"/>
              <a:gd name="T3" fmla="*/ 61 h 1146"/>
              <a:gd name="T4" fmla="*/ 1085 w 2114"/>
              <a:gd name="T5" fmla="*/ 61 h 1146"/>
              <a:gd name="T6" fmla="*/ 0 w 2114"/>
              <a:gd name="T7" fmla="*/ 1146 h 1146"/>
              <a:gd name="T8" fmla="*/ 2114 w 2114"/>
              <a:gd name="T9" fmla="*/ 1146 h 1146"/>
              <a:gd name="T10" fmla="*/ 2114 w 2114"/>
              <a:gd name="T11" fmla="*/ 869 h 1146"/>
            </a:gdLst>
            <a:ahLst/>
            <a:cxnLst>
              <a:cxn ang="0">
                <a:pos x="T0" y="T1"/>
              </a:cxn>
              <a:cxn ang="0">
                <a:pos x="T2" y="T3"/>
              </a:cxn>
              <a:cxn ang="0">
                <a:pos x="T4" y="T5"/>
              </a:cxn>
              <a:cxn ang="0">
                <a:pos x="T6" y="T7"/>
              </a:cxn>
              <a:cxn ang="0">
                <a:pos x="T8" y="T9"/>
              </a:cxn>
              <a:cxn ang="0">
                <a:pos x="T10" y="T11"/>
              </a:cxn>
            </a:cxnLst>
            <a:rect l="0" t="0" r="r" b="b"/>
            <a:pathLst>
              <a:path w="2114" h="1146">
                <a:moveTo>
                  <a:pt x="2114" y="869"/>
                </a:moveTo>
                <a:cubicBezTo>
                  <a:pt x="1306" y="61"/>
                  <a:pt x="1306" y="61"/>
                  <a:pt x="1306" y="61"/>
                </a:cubicBezTo>
                <a:cubicBezTo>
                  <a:pt x="1245" y="0"/>
                  <a:pt x="1146" y="0"/>
                  <a:pt x="1085" y="61"/>
                </a:cubicBezTo>
                <a:cubicBezTo>
                  <a:pt x="0" y="1146"/>
                  <a:pt x="0" y="1146"/>
                  <a:pt x="0" y="1146"/>
                </a:cubicBezTo>
                <a:cubicBezTo>
                  <a:pt x="2114" y="1146"/>
                  <a:pt x="2114" y="1146"/>
                  <a:pt x="2114" y="1146"/>
                </a:cubicBezTo>
                <a:lnTo>
                  <a:pt x="2114" y="869"/>
                </a:lnTo>
                <a:close/>
              </a:path>
            </a:pathLst>
          </a:custGeom>
          <a:solidFill>
            <a:srgbClr val="140B4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Shape 8">
            <a:extLst>
              <a:ext uri="{FF2B5EF4-FFF2-40B4-BE49-F238E27FC236}">
                <a16:creationId xmlns:a16="http://schemas.microsoft.com/office/drawing/2014/main" id="{0A85C50D-2AD0-37F1-6186-64FDA03CDB34}"/>
              </a:ext>
            </a:extLst>
          </p:cNvPr>
          <p:cNvSpPr/>
          <p:nvPr userDrawn="1"/>
        </p:nvSpPr>
        <p:spPr>
          <a:xfrm rot="2700000">
            <a:off x="7798710" y="-28189"/>
            <a:ext cx="6936059" cy="4323614"/>
          </a:xfrm>
          <a:custGeom>
            <a:avLst/>
            <a:gdLst>
              <a:gd name="connsiteX0" fmla="*/ 0 w 6936059"/>
              <a:gd name="connsiteY0" fmla="*/ 2612445 h 4323614"/>
              <a:gd name="connsiteX1" fmla="*/ 2612445 w 6936059"/>
              <a:gd name="connsiteY1" fmla="*/ 0 h 4323614"/>
              <a:gd name="connsiteX2" fmla="*/ 6936059 w 6936059"/>
              <a:gd name="connsiteY2" fmla="*/ 4323614 h 4323614"/>
              <a:gd name="connsiteX3" fmla="*/ 492439 w 6936059"/>
              <a:gd name="connsiteY3" fmla="*/ 4323614 h 4323614"/>
              <a:gd name="connsiteX4" fmla="*/ 0 w 6936059"/>
              <a:gd name="connsiteY4" fmla="*/ 3831175 h 4323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059" h="4323614">
                <a:moveTo>
                  <a:pt x="0" y="2612445"/>
                </a:moveTo>
                <a:lnTo>
                  <a:pt x="2612445" y="0"/>
                </a:lnTo>
                <a:lnTo>
                  <a:pt x="6936059" y="4323614"/>
                </a:lnTo>
                <a:lnTo>
                  <a:pt x="492439" y="4323614"/>
                </a:lnTo>
                <a:cubicBezTo>
                  <a:pt x="220472" y="4323614"/>
                  <a:pt x="1" y="4103142"/>
                  <a:pt x="0" y="3831175"/>
                </a:cubicBezTo>
                <a:close/>
              </a:path>
            </a:pathLst>
          </a:custGeom>
          <a:solidFill>
            <a:srgbClr val="00CCFF"/>
          </a:solidFill>
          <a:ln>
            <a:noFill/>
          </a:ln>
        </p:spPr>
        <p:txBody>
          <a:bodyPr vert="horz" wrap="square" lIns="91440" tIns="45720" rIns="91440" bIns="45720" numCol="1" anchor="t" anchorCtr="0" compatLnSpc="1">
            <a:prstTxWarp prst="textNoShape">
              <a:avLst/>
            </a:prstTxWarp>
          </a:bodyPr>
          <a:lstStyle/>
          <a:p>
            <a:pPr lvl="0"/>
            <a:endParaRPr lang="en-US" dirty="0" err="1">
              <a:solidFill>
                <a:schemeClr val="tx1"/>
              </a:solidFill>
            </a:endParaRPr>
          </a:p>
        </p:txBody>
      </p:sp>
      <p:sp>
        <p:nvSpPr>
          <p:cNvPr id="10" name="Freeform 7">
            <a:extLst>
              <a:ext uri="{FF2B5EF4-FFF2-40B4-BE49-F238E27FC236}">
                <a16:creationId xmlns:a16="http://schemas.microsoft.com/office/drawing/2014/main" id="{FF7F7C58-163F-1881-E4D5-96FE1EF56D83}"/>
              </a:ext>
            </a:extLst>
          </p:cNvPr>
          <p:cNvSpPr>
            <a:spLocks/>
          </p:cNvSpPr>
          <p:nvPr userDrawn="1"/>
        </p:nvSpPr>
        <p:spPr bwMode="auto">
          <a:xfrm>
            <a:off x="6511925" y="737524"/>
            <a:ext cx="5368925" cy="5368925"/>
          </a:xfrm>
          <a:custGeom>
            <a:avLst/>
            <a:gdLst>
              <a:gd name="T0" fmla="*/ 724 w 1691"/>
              <a:gd name="T1" fmla="*/ 1624 h 1691"/>
              <a:gd name="T2" fmla="*/ 67 w 1691"/>
              <a:gd name="T3" fmla="*/ 967 h 1691"/>
              <a:gd name="T4" fmla="*/ 67 w 1691"/>
              <a:gd name="T5" fmla="*/ 724 h 1691"/>
              <a:gd name="T6" fmla="*/ 724 w 1691"/>
              <a:gd name="T7" fmla="*/ 67 h 1691"/>
              <a:gd name="T8" fmla="*/ 967 w 1691"/>
              <a:gd name="T9" fmla="*/ 67 h 1691"/>
              <a:gd name="T10" fmla="*/ 1624 w 1691"/>
              <a:gd name="T11" fmla="*/ 724 h 1691"/>
              <a:gd name="T12" fmla="*/ 1624 w 1691"/>
              <a:gd name="T13" fmla="*/ 967 h 1691"/>
              <a:gd name="T14" fmla="*/ 967 w 1691"/>
              <a:gd name="T15" fmla="*/ 1624 h 1691"/>
              <a:gd name="T16" fmla="*/ 724 w 1691"/>
              <a:gd name="T17" fmla="*/ 1624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1" h="1691">
                <a:moveTo>
                  <a:pt x="724" y="1624"/>
                </a:moveTo>
                <a:cubicBezTo>
                  <a:pt x="67" y="967"/>
                  <a:pt x="67" y="967"/>
                  <a:pt x="67" y="967"/>
                </a:cubicBezTo>
                <a:cubicBezTo>
                  <a:pt x="0" y="900"/>
                  <a:pt x="0" y="791"/>
                  <a:pt x="67" y="724"/>
                </a:cubicBezTo>
                <a:cubicBezTo>
                  <a:pt x="724" y="67"/>
                  <a:pt x="724" y="67"/>
                  <a:pt x="724" y="67"/>
                </a:cubicBezTo>
                <a:cubicBezTo>
                  <a:pt x="791" y="0"/>
                  <a:pt x="900" y="0"/>
                  <a:pt x="967" y="67"/>
                </a:cubicBezTo>
                <a:cubicBezTo>
                  <a:pt x="1624" y="724"/>
                  <a:pt x="1624" y="724"/>
                  <a:pt x="1624" y="724"/>
                </a:cubicBezTo>
                <a:cubicBezTo>
                  <a:pt x="1691" y="791"/>
                  <a:pt x="1691" y="900"/>
                  <a:pt x="1624" y="967"/>
                </a:cubicBezTo>
                <a:cubicBezTo>
                  <a:pt x="967" y="1624"/>
                  <a:pt x="967" y="1624"/>
                  <a:pt x="967" y="1624"/>
                </a:cubicBezTo>
                <a:cubicBezTo>
                  <a:pt x="900" y="1691"/>
                  <a:pt x="791" y="1691"/>
                  <a:pt x="724" y="1624"/>
                </a:cubicBezTo>
                <a:close/>
              </a:path>
            </a:pathLst>
          </a:custGeom>
          <a:solidFill>
            <a:srgbClr val="005587"/>
          </a:solid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5" name="Freeform: Shape 4">
            <a:extLst>
              <a:ext uri="{FF2B5EF4-FFF2-40B4-BE49-F238E27FC236}">
                <a16:creationId xmlns:a16="http://schemas.microsoft.com/office/drawing/2014/main" id="{EB7ADD5B-1EFD-EE84-83C7-4F7CA369A2B9}"/>
              </a:ext>
            </a:extLst>
          </p:cNvPr>
          <p:cNvSpPr/>
          <p:nvPr userDrawn="1"/>
        </p:nvSpPr>
        <p:spPr>
          <a:xfrm rot="2700000">
            <a:off x="9656180" y="878325"/>
            <a:ext cx="4632172" cy="5087323"/>
          </a:xfrm>
          <a:custGeom>
            <a:avLst/>
            <a:gdLst>
              <a:gd name="connsiteX0" fmla="*/ 0 w 4724357"/>
              <a:gd name="connsiteY0" fmla="*/ 0 h 4945592"/>
              <a:gd name="connsiteX1" fmla="*/ 4724357 w 4724357"/>
              <a:gd name="connsiteY1" fmla="*/ 4724357 h 4945592"/>
              <a:gd name="connsiteX2" fmla="*/ 4503122 w 4724357"/>
              <a:gd name="connsiteY2" fmla="*/ 4945592 h 4945592"/>
              <a:gd name="connsiteX3" fmla="*/ 607510 w 4724357"/>
              <a:gd name="connsiteY3" fmla="*/ 4945592 h 4945592"/>
              <a:gd name="connsiteX4" fmla="*/ 0 w 4724357"/>
              <a:gd name="connsiteY4" fmla="*/ 4338082 h 4945592"/>
              <a:gd name="connsiteX0" fmla="*/ 4724357 w 4815797"/>
              <a:gd name="connsiteY0" fmla="*/ 4724357 h 4945592"/>
              <a:gd name="connsiteX1" fmla="*/ 4503122 w 4815797"/>
              <a:gd name="connsiteY1" fmla="*/ 4945592 h 4945592"/>
              <a:gd name="connsiteX2" fmla="*/ 607510 w 4815797"/>
              <a:gd name="connsiteY2" fmla="*/ 4945592 h 4945592"/>
              <a:gd name="connsiteX3" fmla="*/ 0 w 4815797"/>
              <a:gd name="connsiteY3" fmla="*/ 4338082 h 4945592"/>
              <a:gd name="connsiteX4" fmla="*/ 0 w 4815797"/>
              <a:gd name="connsiteY4" fmla="*/ 0 h 4945592"/>
              <a:gd name="connsiteX5" fmla="*/ 4815797 w 4815797"/>
              <a:gd name="connsiteY5" fmla="*/ 4815797 h 4945592"/>
              <a:gd name="connsiteX0" fmla="*/ 4724357 w 4724357"/>
              <a:gd name="connsiteY0" fmla="*/ 4724357 h 4945592"/>
              <a:gd name="connsiteX1" fmla="*/ 4503122 w 4724357"/>
              <a:gd name="connsiteY1" fmla="*/ 4945592 h 4945592"/>
              <a:gd name="connsiteX2" fmla="*/ 607510 w 4724357"/>
              <a:gd name="connsiteY2" fmla="*/ 4945592 h 4945592"/>
              <a:gd name="connsiteX3" fmla="*/ 0 w 4724357"/>
              <a:gd name="connsiteY3" fmla="*/ 4338082 h 4945592"/>
              <a:gd name="connsiteX4" fmla="*/ 0 w 4724357"/>
              <a:gd name="connsiteY4" fmla="*/ 0 h 4945592"/>
              <a:gd name="connsiteX0" fmla="*/ 4503122 w 4503122"/>
              <a:gd name="connsiteY0" fmla="*/ 4945592 h 4945592"/>
              <a:gd name="connsiteX1" fmla="*/ 607510 w 4503122"/>
              <a:gd name="connsiteY1" fmla="*/ 4945592 h 4945592"/>
              <a:gd name="connsiteX2" fmla="*/ 0 w 4503122"/>
              <a:gd name="connsiteY2" fmla="*/ 4338082 h 4945592"/>
              <a:gd name="connsiteX3" fmla="*/ 0 w 4503122"/>
              <a:gd name="connsiteY3" fmla="*/ 0 h 4945592"/>
            </a:gdLst>
            <a:ahLst/>
            <a:cxnLst>
              <a:cxn ang="0">
                <a:pos x="connsiteX0" y="connsiteY0"/>
              </a:cxn>
              <a:cxn ang="0">
                <a:pos x="connsiteX1" y="connsiteY1"/>
              </a:cxn>
              <a:cxn ang="0">
                <a:pos x="connsiteX2" y="connsiteY2"/>
              </a:cxn>
              <a:cxn ang="0">
                <a:pos x="connsiteX3" y="connsiteY3"/>
              </a:cxn>
            </a:cxnLst>
            <a:rect l="l" t="t" r="r" b="b"/>
            <a:pathLst>
              <a:path w="4503122" h="4945592">
                <a:moveTo>
                  <a:pt x="4503122" y="4945592"/>
                </a:moveTo>
                <a:lnTo>
                  <a:pt x="607510" y="4945592"/>
                </a:lnTo>
                <a:cubicBezTo>
                  <a:pt x="271991" y="4945592"/>
                  <a:pt x="0" y="4673601"/>
                  <a:pt x="0" y="4338082"/>
                </a:cubicBez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err="1"/>
          </a:p>
        </p:txBody>
      </p:sp>
    </p:spTree>
    <p:extLst>
      <p:ext uri="{BB962C8B-B14F-4D97-AF65-F5344CB8AC3E}">
        <p14:creationId xmlns:p14="http://schemas.microsoft.com/office/powerpoint/2010/main" val="10361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2024-07 - IQVIA">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C5FB-65B4-C908-855D-2728400F9ED5}"/>
              </a:ext>
            </a:extLst>
          </p:cNvPr>
          <p:cNvSpPr/>
          <p:nvPr userDrawn="1"/>
        </p:nvSpPr>
        <p:spPr>
          <a:xfrm>
            <a:off x="0" y="0"/>
            <a:ext cx="12192000" cy="6858000"/>
          </a:xfrm>
          <a:prstGeom prst="rect">
            <a:avLst/>
          </a:prstGeom>
          <a:gradFill>
            <a:gsLst>
              <a:gs pos="20000">
                <a:srgbClr val="005587"/>
              </a:gs>
              <a:gs pos="80000">
                <a:srgbClr val="00A3E0"/>
              </a:gs>
            </a:gsLst>
            <a:lin ang="2700000" scaled="0"/>
          </a:gradFill>
          <a:ln w="12700" cap="flat" cmpd="sng" algn="ctr">
            <a:noFill/>
            <a:prstDash val="solid"/>
            <a:miter lim="800000"/>
          </a:ln>
          <a:effectLst/>
        </p:spPr>
        <p:txBody>
          <a:bodyPr rtlCol="0" anchor="t" anchorCtr="0"/>
          <a:lstStyle/>
          <a:p>
            <a:pPr marR="0" lvl="0" indent="0" fontAlgn="auto">
              <a:lnSpc>
                <a:spcPct val="100000"/>
              </a:lnSpc>
              <a:spcBef>
                <a:spcPts val="0"/>
              </a:spcBef>
              <a:spcAft>
                <a:spcPts val="0"/>
              </a:spcAft>
              <a:buClrTx/>
              <a:buSzTx/>
              <a:buFontTx/>
              <a:buNone/>
              <a:tabLst/>
            </a:pPr>
            <a:endParaRPr kumimoji="0" lang="en-US" sz="1600" b="0" i="0" u="none" strike="noStrike" kern="0" cap="none" spc="0" normalizeH="0" baseline="0" dirty="0" err="1">
              <a:ln>
                <a:noFill/>
              </a:ln>
              <a:solidFill>
                <a:srgbClr val="FFFFFF"/>
              </a:solidFill>
              <a:effectLst/>
              <a:uLnTx/>
              <a:uFillTx/>
              <a:latin typeface="Arial" panose="020B0604020202020204"/>
            </a:endParaRPr>
          </a:p>
        </p:txBody>
      </p:sp>
      <p:sp>
        <p:nvSpPr>
          <p:cNvPr id="4" name="Text Placeholder 21">
            <a:extLst>
              <a:ext uri="{FF2B5EF4-FFF2-40B4-BE49-F238E27FC236}">
                <a16:creationId xmlns:a16="http://schemas.microsoft.com/office/drawing/2014/main" id="{25B56EBA-448E-C7D0-100C-AD7974D3F94A}"/>
              </a:ext>
            </a:extLst>
          </p:cNvPr>
          <p:cNvSpPr>
            <a:spLocks noGrp="1"/>
          </p:cNvSpPr>
          <p:nvPr>
            <p:ph type="body" sz="quarter" idx="10" hasCustomPrompt="1"/>
          </p:nvPr>
        </p:nvSpPr>
        <p:spPr>
          <a:xfrm>
            <a:off x="613608" y="3681765"/>
            <a:ext cx="7029069"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p>
        </p:txBody>
      </p:sp>
      <p:sp>
        <p:nvSpPr>
          <p:cNvPr id="5" name="Title 1">
            <a:extLst>
              <a:ext uri="{FF2B5EF4-FFF2-40B4-BE49-F238E27FC236}">
                <a16:creationId xmlns:a16="http://schemas.microsoft.com/office/drawing/2014/main" id="{F4952327-FD57-A506-881F-6BEC092B82EC}"/>
              </a:ext>
            </a:extLst>
          </p:cNvPr>
          <p:cNvSpPr>
            <a:spLocks noGrp="1"/>
          </p:cNvSpPr>
          <p:nvPr>
            <p:ph type="ctrTitle" hasCustomPrompt="1"/>
          </p:nvPr>
        </p:nvSpPr>
        <p:spPr>
          <a:xfrm>
            <a:off x="613608" y="1517515"/>
            <a:ext cx="7029069" cy="1996373"/>
          </a:xfrm>
          <a:prstGeom prst="rect">
            <a:avLst/>
          </a:prstGeom>
        </p:spPr>
        <p:txBody>
          <a:bodyPr vert="horz" anchor="b" anchorCtr="0"/>
          <a:lstStyle>
            <a:lvl1pPr algn="l">
              <a:lnSpc>
                <a:spcPct val="100000"/>
              </a:lnSpc>
              <a:defRPr sz="3600" b="1" i="0" baseline="0">
                <a:solidFill>
                  <a:schemeClr val="bg1"/>
                </a:solidFill>
              </a:defRPr>
            </a:lvl1pPr>
          </a:lstStyle>
          <a:p>
            <a:r>
              <a:rPr lang="en-US" dirty="0"/>
              <a:t>Headline 36pt Arial Bold Title Case Should Be No More Than 2 Lines</a:t>
            </a:r>
          </a:p>
        </p:txBody>
      </p:sp>
      <p:sp>
        <p:nvSpPr>
          <p:cNvPr id="6" name="Subtitle 2">
            <a:extLst>
              <a:ext uri="{FF2B5EF4-FFF2-40B4-BE49-F238E27FC236}">
                <a16:creationId xmlns:a16="http://schemas.microsoft.com/office/drawing/2014/main" id="{F5258D62-E26A-940F-71AE-1DB669277435}"/>
              </a:ext>
            </a:extLst>
          </p:cNvPr>
          <p:cNvSpPr>
            <a:spLocks noGrp="1"/>
          </p:cNvSpPr>
          <p:nvPr>
            <p:ph type="subTitle" idx="1" hasCustomPrompt="1"/>
          </p:nvPr>
        </p:nvSpPr>
        <p:spPr>
          <a:xfrm>
            <a:off x="613608" y="5518464"/>
            <a:ext cx="406884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p>
        </p:txBody>
      </p:sp>
      <p:pic>
        <p:nvPicPr>
          <p:cNvPr id="7" name="Graphic 6">
            <a:extLst>
              <a:ext uri="{FF2B5EF4-FFF2-40B4-BE49-F238E27FC236}">
                <a16:creationId xmlns:a16="http://schemas.microsoft.com/office/drawing/2014/main" id="{56E6678B-F1D2-BAA4-8C13-157EDC2579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3330" y="735457"/>
            <a:ext cx="2247900" cy="406400"/>
          </a:xfrm>
          <a:prstGeom prst="rect">
            <a:avLst/>
          </a:prstGeom>
        </p:spPr>
      </p:pic>
      <p:sp>
        <p:nvSpPr>
          <p:cNvPr id="10" name="TextBox 9">
            <a:extLst>
              <a:ext uri="{FF2B5EF4-FFF2-40B4-BE49-F238E27FC236}">
                <a16:creationId xmlns:a16="http://schemas.microsoft.com/office/drawing/2014/main" id="{CDB5FAB4-46B6-F50F-3686-3A652C917D56}"/>
              </a:ext>
            </a:extLst>
          </p:cNvPr>
          <p:cNvSpPr txBox="1"/>
          <p:nvPr userDrawn="1"/>
        </p:nvSpPr>
        <p:spPr bwMode="black">
          <a:xfrm>
            <a:off x="613608" y="6367152"/>
            <a:ext cx="4495800"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D1EF"/>
                </a:solidFill>
                <a:ea typeface="Arial" charset="0"/>
                <a:cs typeface="Arial" charset="0"/>
              </a:rPr>
              <a:t>© 2024. All rights reserved. IQVIA</a:t>
            </a:r>
            <a:r>
              <a:rPr lang="en-US" sz="800" baseline="30000" dirty="0">
                <a:solidFill>
                  <a:srgbClr val="7FD1EF"/>
                </a:solidFill>
                <a:ea typeface="Arial" charset="0"/>
                <a:cs typeface="Arial" charset="0"/>
              </a:rPr>
              <a:t>®</a:t>
            </a:r>
            <a:r>
              <a:rPr lang="en-US" sz="800" dirty="0">
                <a:solidFill>
                  <a:srgbClr val="7FD1EF"/>
                </a:solidFill>
                <a:ea typeface="Arial" charset="0"/>
                <a:cs typeface="Arial" charset="0"/>
              </a:rPr>
              <a:t> is a registered trademark of IQVIA Inc. in the United States, the European Union, and various other countries. </a:t>
            </a:r>
          </a:p>
        </p:txBody>
      </p:sp>
      <p:sp>
        <p:nvSpPr>
          <p:cNvPr id="24" name="Freeform: Shape 23">
            <a:extLst>
              <a:ext uri="{FF2B5EF4-FFF2-40B4-BE49-F238E27FC236}">
                <a16:creationId xmlns:a16="http://schemas.microsoft.com/office/drawing/2014/main" id="{DE6A72EF-4ACE-0FB5-78CD-8CB5D25D38CD}"/>
              </a:ext>
            </a:extLst>
          </p:cNvPr>
          <p:cNvSpPr/>
          <p:nvPr userDrawn="1"/>
        </p:nvSpPr>
        <p:spPr>
          <a:xfrm rot="900000">
            <a:off x="8679642" y="590047"/>
            <a:ext cx="1209408" cy="6535813"/>
          </a:xfrm>
          <a:custGeom>
            <a:avLst/>
            <a:gdLst>
              <a:gd name="connsiteX0" fmla="*/ 482835 w 1209408"/>
              <a:gd name="connsiteY0" fmla="*/ 12286 h 6535813"/>
              <a:gd name="connsiteX1" fmla="*/ 604704 w 1209408"/>
              <a:gd name="connsiteY1" fmla="*/ 0 h 6535813"/>
              <a:gd name="connsiteX2" fmla="*/ 1209408 w 1209408"/>
              <a:gd name="connsiteY2" fmla="*/ 604704 h 6535813"/>
              <a:gd name="connsiteX3" fmla="*/ 1209408 w 1209408"/>
              <a:gd name="connsiteY3" fmla="*/ 6211754 h 6535813"/>
              <a:gd name="connsiteX4" fmla="*/ 0 w 1209408"/>
              <a:gd name="connsiteY4" fmla="*/ 6535813 h 6535813"/>
              <a:gd name="connsiteX5" fmla="*/ 0 w 1209408"/>
              <a:gd name="connsiteY5" fmla="*/ 604704 h 6535813"/>
              <a:gd name="connsiteX6" fmla="*/ 482835 w 1209408"/>
              <a:gd name="connsiteY6" fmla="*/ 12286 h 653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408" h="6535813">
                <a:moveTo>
                  <a:pt x="482835" y="12286"/>
                </a:moveTo>
                <a:cubicBezTo>
                  <a:pt x="522200" y="4230"/>
                  <a:pt x="562958" y="0"/>
                  <a:pt x="604704" y="0"/>
                </a:cubicBezTo>
                <a:cubicBezTo>
                  <a:pt x="938673" y="0"/>
                  <a:pt x="1209408" y="270735"/>
                  <a:pt x="1209408" y="604704"/>
                </a:cubicBezTo>
                <a:lnTo>
                  <a:pt x="1209408" y="6211754"/>
                </a:lnTo>
                <a:lnTo>
                  <a:pt x="0" y="6535813"/>
                </a:lnTo>
                <a:lnTo>
                  <a:pt x="0" y="604704"/>
                </a:lnTo>
                <a:cubicBezTo>
                  <a:pt x="0" y="312481"/>
                  <a:pt x="207282" y="68672"/>
                  <a:pt x="482835" y="12286"/>
                </a:cubicBezTo>
                <a:close/>
              </a:path>
            </a:pathLst>
          </a:cu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sp>
        <p:nvSpPr>
          <p:cNvPr id="25" name="Freeform: Shape 24">
            <a:extLst>
              <a:ext uri="{FF2B5EF4-FFF2-40B4-BE49-F238E27FC236}">
                <a16:creationId xmlns:a16="http://schemas.microsoft.com/office/drawing/2014/main" id="{EA260F01-821A-E0DB-A6B1-B66100FC4906}"/>
              </a:ext>
            </a:extLst>
          </p:cNvPr>
          <p:cNvSpPr/>
          <p:nvPr userDrawn="1"/>
        </p:nvSpPr>
        <p:spPr>
          <a:xfrm rot="900000">
            <a:off x="10876535" y="3369355"/>
            <a:ext cx="737236" cy="3646170"/>
          </a:xfrm>
          <a:custGeom>
            <a:avLst/>
            <a:gdLst>
              <a:gd name="connsiteX0" fmla="*/ 294329 w 737236"/>
              <a:gd name="connsiteY0" fmla="*/ 7489 h 3646170"/>
              <a:gd name="connsiteX1" fmla="*/ 368618 w 737236"/>
              <a:gd name="connsiteY1" fmla="*/ 0 h 3646170"/>
              <a:gd name="connsiteX2" fmla="*/ 737236 w 737236"/>
              <a:gd name="connsiteY2" fmla="*/ 368618 h 3646170"/>
              <a:gd name="connsiteX3" fmla="*/ 737235 w 737236"/>
              <a:gd name="connsiteY3" fmla="*/ 3448629 h 3646170"/>
              <a:gd name="connsiteX4" fmla="*/ 0 w 737236"/>
              <a:gd name="connsiteY4" fmla="*/ 3646170 h 3646170"/>
              <a:gd name="connsiteX5" fmla="*/ 0 w 737236"/>
              <a:gd name="connsiteY5" fmla="*/ 368618 h 3646170"/>
              <a:gd name="connsiteX6" fmla="*/ 294329 w 737236"/>
              <a:gd name="connsiteY6" fmla="*/ 7489 h 364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236" h="3646170">
                <a:moveTo>
                  <a:pt x="294329" y="7489"/>
                </a:moveTo>
                <a:cubicBezTo>
                  <a:pt x="318325" y="2579"/>
                  <a:pt x="343170" y="0"/>
                  <a:pt x="368618" y="0"/>
                </a:cubicBezTo>
                <a:cubicBezTo>
                  <a:pt x="572200" y="0"/>
                  <a:pt x="737236" y="165036"/>
                  <a:pt x="737236" y="368618"/>
                </a:cubicBezTo>
                <a:lnTo>
                  <a:pt x="737235" y="3448629"/>
                </a:lnTo>
                <a:lnTo>
                  <a:pt x="0" y="3646170"/>
                </a:lnTo>
                <a:lnTo>
                  <a:pt x="0" y="368618"/>
                </a:lnTo>
                <a:cubicBezTo>
                  <a:pt x="1" y="190484"/>
                  <a:pt x="126356" y="41861"/>
                  <a:pt x="294329" y="7489"/>
                </a:cubicBezTo>
                <a:close/>
              </a:path>
            </a:pathLst>
          </a:cu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lvl="0"/>
            <a:endParaRPr lang="en-US" sz="1600" dirty="0" err="1"/>
          </a:p>
        </p:txBody>
      </p:sp>
      <p:cxnSp>
        <p:nvCxnSpPr>
          <p:cNvPr id="9" name="Straight Connector 8">
            <a:extLst>
              <a:ext uri="{FF2B5EF4-FFF2-40B4-BE49-F238E27FC236}">
                <a16:creationId xmlns:a16="http://schemas.microsoft.com/office/drawing/2014/main" id="{D67CF9C9-26E4-4CCA-2489-EA1403AF749A}"/>
              </a:ext>
            </a:extLst>
          </p:cNvPr>
          <p:cNvCxnSpPr>
            <a:cxnSpLocks/>
          </p:cNvCxnSpPr>
          <p:nvPr userDrawn="1"/>
        </p:nvCxnSpPr>
        <p:spPr>
          <a:xfrm rot="900000" flipH="1">
            <a:off x="9695751" y="-132832"/>
            <a:ext cx="0" cy="7112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6662C6-F32D-D286-E981-FFF7563738AA}"/>
              </a:ext>
            </a:extLst>
          </p:cNvPr>
          <p:cNvCxnSpPr>
            <a:cxnSpLocks/>
          </p:cNvCxnSpPr>
          <p:nvPr userDrawn="1"/>
        </p:nvCxnSpPr>
        <p:spPr>
          <a:xfrm flipH="1">
            <a:off x="10616112" y="990600"/>
            <a:ext cx="1572166" cy="5867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8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p>
          <a:p>
            <a:pPr lvl="1"/>
            <a:r>
              <a:rPr lang="en-US" dirty="0"/>
              <a:t>Arial 16pt bullet level 2</a:t>
            </a:r>
          </a:p>
          <a:p>
            <a:pPr lvl="2"/>
            <a:r>
              <a:rPr lang="en-US" dirty="0"/>
              <a:t>Arial 16pt bullet level 3</a:t>
            </a:r>
          </a:p>
          <a:p>
            <a:pPr lvl="3"/>
            <a:r>
              <a:rPr lang="en-US" dirty="0"/>
              <a:t>Arial 16pt bullet level 4</a:t>
            </a:r>
          </a:p>
          <a:p>
            <a:pPr lvl="4"/>
            <a:r>
              <a:rPr lang="en-US" dirty="0"/>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dirty="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a:extLst>
              <a:ext uri="{FF2B5EF4-FFF2-40B4-BE49-F238E27FC236}">
                <a16:creationId xmlns:a16="http://schemas.microsoft.com/office/drawing/2014/main" id="{3CC58985-6F6A-8540-ABC2-450EF4A8FB42}"/>
              </a:ext>
            </a:extLst>
          </p:cNvPr>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bg1">
                    <a:lumMod val="50000"/>
                  </a:schemeClr>
                </a:solidFill>
                <a:effectLst/>
                <a:latin typeface="+mn-lt"/>
                <a:ea typeface="+mn-ea"/>
                <a:cs typeface="+mn-cs"/>
              </a:rPr>
              <a:t>IQVIA Template (V3.0.0)</a:t>
            </a:r>
            <a:endParaRPr lang="en-US" sz="1000" kern="1200" dirty="0">
              <a:solidFill>
                <a:schemeClr val="bg1">
                  <a:lumMod val="50000"/>
                </a:schemeClr>
              </a:solidFill>
              <a:latin typeface="+mn-lt"/>
              <a:ea typeface="Arial" charset="0"/>
              <a:cs typeface="Arial" charset="0"/>
            </a:endParaRPr>
          </a:p>
        </p:txBody>
      </p:sp>
      <p:grpSp>
        <p:nvGrpSpPr>
          <p:cNvPr id="147" name="Group 146">
            <a:extLst>
              <a:ext uri="{FF2B5EF4-FFF2-40B4-BE49-F238E27FC236}">
                <a16:creationId xmlns:a16="http://schemas.microsoft.com/office/drawing/2014/main" id="{8ADA47BD-E4A5-7845-BFB3-F0B0FFBC057C}"/>
              </a:ext>
            </a:extLst>
          </p:cNvPr>
          <p:cNvGrpSpPr/>
          <p:nvPr userDrawn="1"/>
        </p:nvGrpSpPr>
        <p:grpSpPr>
          <a:xfrm>
            <a:off x="12308083" y="0"/>
            <a:ext cx="851744" cy="3915867"/>
            <a:chOff x="5958724" y="2146789"/>
            <a:chExt cx="851744" cy="3915867"/>
          </a:xfrm>
        </p:grpSpPr>
        <p:sp>
          <p:nvSpPr>
            <p:cNvPr id="148" name="Rectangle 147">
              <a:extLst>
                <a:ext uri="{FF2B5EF4-FFF2-40B4-BE49-F238E27FC236}">
                  <a16:creationId xmlns:a16="http://schemas.microsoft.com/office/drawing/2014/main" id="{F46DD2B6-4144-9C44-8392-9127F5DADBD1}"/>
                </a:ext>
              </a:extLst>
            </p:cNvPr>
            <p:cNvSpPr/>
            <p:nvPr/>
          </p:nvSpPr>
          <p:spPr bwMode="gray">
            <a:xfrm>
              <a:off x="5958724" y="4367503"/>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9" name="Rectangle 148">
              <a:extLst>
                <a:ext uri="{FF2B5EF4-FFF2-40B4-BE49-F238E27FC236}">
                  <a16:creationId xmlns:a16="http://schemas.microsoft.com/office/drawing/2014/main" id="{BBE2A7EF-3365-0441-9D19-475B521B2290}"/>
                </a:ext>
              </a:extLst>
            </p:cNvPr>
            <p:cNvSpPr/>
            <p:nvPr/>
          </p:nvSpPr>
          <p:spPr bwMode="gray">
            <a:xfrm>
              <a:off x="6401764" y="4367503"/>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0" name="Rectangle 149">
              <a:extLst>
                <a:ext uri="{FF2B5EF4-FFF2-40B4-BE49-F238E27FC236}">
                  <a16:creationId xmlns:a16="http://schemas.microsoft.com/office/drawing/2014/main" id="{F5E57586-5BBB-444A-AF8C-B41739BFA68E}"/>
                </a:ext>
              </a:extLst>
            </p:cNvPr>
            <p:cNvSpPr/>
            <p:nvPr/>
          </p:nvSpPr>
          <p:spPr bwMode="gray">
            <a:xfrm>
              <a:off x="6623283" y="4367503"/>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1" name="Rectangle 150">
              <a:extLst>
                <a:ext uri="{FF2B5EF4-FFF2-40B4-BE49-F238E27FC236}">
                  <a16:creationId xmlns:a16="http://schemas.microsoft.com/office/drawing/2014/main" id="{7900B15B-0301-9442-BA29-DAF74AC2ED47}"/>
                </a:ext>
              </a:extLst>
            </p:cNvPr>
            <p:cNvSpPr/>
            <p:nvPr/>
          </p:nvSpPr>
          <p:spPr bwMode="gray">
            <a:xfrm>
              <a:off x="6180244" y="4367503"/>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2" name="Rectangle 151">
              <a:extLst>
                <a:ext uri="{FF2B5EF4-FFF2-40B4-BE49-F238E27FC236}">
                  <a16:creationId xmlns:a16="http://schemas.microsoft.com/office/drawing/2014/main" id="{DD901AD7-A1AE-D147-9240-470D94A80732}"/>
                </a:ext>
              </a:extLst>
            </p:cNvPr>
            <p:cNvSpPr/>
            <p:nvPr/>
          </p:nvSpPr>
          <p:spPr bwMode="gray">
            <a:xfrm>
              <a:off x="5958724" y="5230398"/>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3" name="Rectangle 152">
              <a:extLst>
                <a:ext uri="{FF2B5EF4-FFF2-40B4-BE49-F238E27FC236}">
                  <a16:creationId xmlns:a16="http://schemas.microsoft.com/office/drawing/2014/main" id="{7BE91BB9-CB37-5644-9D3E-65E05DA24DFB}"/>
                </a:ext>
              </a:extLst>
            </p:cNvPr>
            <p:cNvSpPr/>
            <p:nvPr/>
          </p:nvSpPr>
          <p:spPr bwMode="gray">
            <a:xfrm>
              <a:off x="6180244" y="5230398"/>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4" name="Rectangle 153">
              <a:extLst>
                <a:ext uri="{FF2B5EF4-FFF2-40B4-BE49-F238E27FC236}">
                  <a16:creationId xmlns:a16="http://schemas.microsoft.com/office/drawing/2014/main" id="{EF40564E-4C5B-F540-BCD2-987DECECBC4B}"/>
                </a:ext>
              </a:extLst>
            </p:cNvPr>
            <p:cNvSpPr/>
            <p:nvPr/>
          </p:nvSpPr>
          <p:spPr bwMode="gray">
            <a:xfrm>
              <a:off x="6401764" y="5230398"/>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5" name="Rectangle 154">
              <a:extLst>
                <a:ext uri="{FF2B5EF4-FFF2-40B4-BE49-F238E27FC236}">
                  <a16:creationId xmlns:a16="http://schemas.microsoft.com/office/drawing/2014/main" id="{60B69A35-7556-7E46-B4BF-B9A458A4FC9C}"/>
                </a:ext>
              </a:extLst>
            </p:cNvPr>
            <p:cNvSpPr/>
            <p:nvPr/>
          </p:nvSpPr>
          <p:spPr bwMode="gray">
            <a:xfrm>
              <a:off x="6623284" y="5230398"/>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6" name="TextBox 155">
              <a:extLst>
                <a:ext uri="{FF2B5EF4-FFF2-40B4-BE49-F238E27FC236}">
                  <a16:creationId xmlns:a16="http://schemas.microsoft.com/office/drawing/2014/main" id="{F396C095-9B66-F444-862E-DE666BC5DC9E}"/>
                </a:ext>
              </a:extLst>
            </p:cNvPr>
            <p:cNvSpPr txBox="1"/>
            <p:nvPr/>
          </p:nvSpPr>
          <p:spPr>
            <a:xfrm>
              <a:off x="5958724" y="2146789"/>
              <a:ext cx="851744" cy="184666"/>
            </a:xfrm>
            <a:prstGeom prst="rect">
              <a:avLst/>
            </a:prstGeom>
            <a:noFill/>
          </p:spPr>
          <p:txBody>
            <a:bodyPr wrap="square" lIns="0" rIns="0" rtlCol="0">
              <a:spAutoFit/>
            </a:bodyPr>
            <a:lstStyle/>
            <a:p>
              <a:pPr algn="ctr"/>
              <a:r>
                <a:rPr lang="en-US" sz="600" dirty="0">
                  <a:solidFill>
                    <a:schemeClr val="tx1"/>
                  </a:solidFill>
                </a:rPr>
                <a:t>100%  50%   75%   25%</a:t>
              </a:r>
            </a:p>
          </p:txBody>
        </p:sp>
        <p:sp>
          <p:nvSpPr>
            <p:cNvPr id="157" name="Rectangle 156">
              <a:extLst>
                <a:ext uri="{FF2B5EF4-FFF2-40B4-BE49-F238E27FC236}">
                  <a16:creationId xmlns:a16="http://schemas.microsoft.com/office/drawing/2014/main" id="{480FE3E9-3530-C64D-B638-EC4604BABA48}"/>
                </a:ext>
              </a:extLst>
            </p:cNvPr>
            <p:cNvSpPr/>
            <p:nvPr/>
          </p:nvSpPr>
          <p:spPr bwMode="gray">
            <a:xfrm>
              <a:off x="5958724" y="5875472"/>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8" name="Rectangle 157">
              <a:extLst>
                <a:ext uri="{FF2B5EF4-FFF2-40B4-BE49-F238E27FC236}">
                  <a16:creationId xmlns:a16="http://schemas.microsoft.com/office/drawing/2014/main" id="{25FA0A73-ADED-6F42-9167-2CF5F6F9E90A}"/>
                </a:ext>
              </a:extLst>
            </p:cNvPr>
            <p:cNvSpPr/>
            <p:nvPr/>
          </p:nvSpPr>
          <p:spPr bwMode="gray">
            <a:xfrm>
              <a:off x="5958724" y="5019103"/>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9" name="Rectangle 158">
              <a:extLst>
                <a:ext uri="{FF2B5EF4-FFF2-40B4-BE49-F238E27FC236}">
                  <a16:creationId xmlns:a16="http://schemas.microsoft.com/office/drawing/2014/main" id="{AE835229-8F21-9A48-BD16-620E2017B79C}"/>
                </a:ext>
              </a:extLst>
            </p:cNvPr>
            <p:cNvSpPr/>
            <p:nvPr/>
          </p:nvSpPr>
          <p:spPr bwMode="gray">
            <a:xfrm>
              <a:off x="6180244" y="5019103"/>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0" name="Rectangle 159">
              <a:extLst>
                <a:ext uri="{FF2B5EF4-FFF2-40B4-BE49-F238E27FC236}">
                  <a16:creationId xmlns:a16="http://schemas.microsoft.com/office/drawing/2014/main" id="{8BAF336C-0CDF-0A49-A8D2-0BA6C083EEAF}"/>
                </a:ext>
              </a:extLst>
            </p:cNvPr>
            <p:cNvSpPr/>
            <p:nvPr/>
          </p:nvSpPr>
          <p:spPr bwMode="gray">
            <a:xfrm>
              <a:off x="6401764" y="5019103"/>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1" name="Rectangle 160">
              <a:extLst>
                <a:ext uri="{FF2B5EF4-FFF2-40B4-BE49-F238E27FC236}">
                  <a16:creationId xmlns:a16="http://schemas.microsoft.com/office/drawing/2014/main" id="{B01A576D-7D44-DA4B-8DCF-7D091109B952}"/>
                </a:ext>
              </a:extLst>
            </p:cNvPr>
            <p:cNvSpPr/>
            <p:nvPr/>
          </p:nvSpPr>
          <p:spPr bwMode="gray">
            <a:xfrm>
              <a:off x="6623284" y="5019103"/>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2" name="Rectangle 161">
              <a:extLst>
                <a:ext uri="{FF2B5EF4-FFF2-40B4-BE49-F238E27FC236}">
                  <a16:creationId xmlns:a16="http://schemas.microsoft.com/office/drawing/2014/main" id="{5CE1B164-8B08-1A46-8990-C0E66043BE64}"/>
                </a:ext>
              </a:extLst>
            </p:cNvPr>
            <p:cNvSpPr/>
            <p:nvPr/>
          </p:nvSpPr>
          <p:spPr bwMode="gray">
            <a:xfrm>
              <a:off x="5958724" y="5448992"/>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3" name="Rectangle 162">
              <a:extLst>
                <a:ext uri="{FF2B5EF4-FFF2-40B4-BE49-F238E27FC236}">
                  <a16:creationId xmlns:a16="http://schemas.microsoft.com/office/drawing/2014/main" id="{FABDCF59-39B4-D741-804B-DA8E5356DEE0}"/>
                </a:ext>
              </a:extLst>
            </p:cNvPr>
            <p:cNvSpPr/>
            <p:nvPr/>
          </p:nvSpPr>
          <p:spPr bwMode="gray">
            <a:xfrm>
              <a:off x="6180244" y="2343732"/>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4" name="Rectangle 163">
              <a:extLst>
                <a:ext uri="{FF2B5EF4-FFF2-40B4-BE49-F238E27FC236}">
                  <a16:creationId xmlns:a16="http://schemas.microsoft.com/office/drawing/2014/main" id="{51FF5A3B-DFB1-5F43-A2EF-04D81F0CA37E}"/>
                </a:ext>
              </a:extLst>
            </p:cNvPr>
            <p:cNvSpPr/>
            <p:nvPr/>
          </p:nvSpPr>
          <p:spPr bwMode="gray">
            <a:xfrm>
              <a:off x="6180244" y="2565037"/>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48595AD6-FC65-BD4F-A0A3-C9735B09BF97}"/>
                </a:ext>
              </a:extLst>
            </p:cNvPr>
            <p:cNvSpPr/>
            <p:nvPr/>
          </p:nvSpPr>
          <p:spPr bwMode="gray">
            <a:xfrm>
              <a:off x="6401763" y="2343732"/>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6" name="Rectangle 165">
              <a:extLst>
                <a:ext uri="{FF2B5EF4-FFF2-40B4-BE49-F238E27FC236}">
                  <a16:creationId xmlns:a16="http://schemas.microsoft.com/office/drawing/2014/main" id="{C2D4C9F2-E663-FE4E-91B5-486C3221C4FF}"/>
                </a:ext>
              </a:extLst>
            </p:cNvPr>
            <p:cNvSpPr/>
            <p:nvPr/>
          </p:nvSpPr>
          <p:spPr bwMode="gray">
            <a:xfrm>
              <a:off x="6401763" y="2565037"/>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4E87748B-6503-C94A-A0A5-ECF75744DC53}"/>
                </a:ext>
              </a:extLst>
            </p:cNvPr>
            <p:cNvSpPr/>
            <p:nvPr/>
          </p:nvSpPr>
          <p:spPr bwMode="gray">
            <a:xfrm>
              <a:off x="6623283" y="2343732"/>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8" name="Rectangle 167">
              <a:extLst>
                <a:ext uri="{FF2B5EF4-FFF2-40B4-BE49-F238E27FC236}">
                  <a16:creationId xmlns:a16="http://schemas.microsoft.com/office/drawing/2014/main" id="{18F062A5-65F4-EC4E-99C6-45D7627564E3}"/>
                </a:ext>
              </a:extLst>
            </p:cNvPr>
            <p:cNvSpPr/>
            <p:nvPr/>
          </p:nvSpPr>
          <p:spPr bwMode="gray">
            <a:xfrm>
              <a:off x="6623283" y="2565037"/>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3C6FF5B6-5DBB-B04F-B902-B9A93A757215}"/>
                </a:ext>
              </a:extLst>
            </p:cNvPr>
            <p:cNvSpPr/>
            <p:nvPr/>
          </p:nvSpPr>
          <p:spPr bwMode="gray">
            <a:xfrm>
              <a:off x="5958724" y="3700925"/>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B2008AA1-3AD4-1E4C-B34C-1BAB347F3885}"/>
                </a:ext>
              </a:extLst>
            </p:cNvPr>
            <p:cNvSpPr/>
            <p:nvPr/>
          </p:nvSpPr>
          <p:spPr bwMode="gray">
            <a:xfrm>
              <a:off x="6180244" y="4583145"/>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415782FB-236F-3E4E-B840-8903CA2A46D6}"/>
                </a:ext>
              </a:extLst>
            </p:cNvPr>
            <p:cNvSpPr/>
            <p:nvPr/>
          </p:nvSpPr>
          <p:spPr bwMode="gray">
            <a:xfrm>
              <a:off x="6401763" y="4583145"/>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99C6C7E8-E1A5-D848-873A-234390B695A6}"/>
                </a:ext>
              </a:extLst>
            </p:cNvPr>
            <p:cNvSpPr/>
            <p:nvPr/>
          </p:nvSpPr>
          <p:spPr bwMode="gray">
            <a:xfrm>
              <a:off x="6623283" y="4583145"/>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3" name="Rectangle 172">
              <a:extLst>
                <a:ext uri="{FF2B5EF4-FFF2-40B4-BE49-F238E27FC236}">
                  <a16:creationId xmlns:a16="http://schemas.microsoft.com/office/drawing/2014/main" id="{7BC28099-48BB-8E4A-9E3A-F5749D3F9E0A}"/>
                </a:ext>
              </a:extLst>
            </p:cNvPr>
            <p:cNvSpPr/>
            <p:nvPr/>
          </p:nvSpPr>
          <p:spPr bwMode="gray">
            <a:xfrm>
              <a:off x="5958724" y="2566491"/>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4" name="Rectangle 173">
              <a:extLst>
                <a:ext uri="{FF2B5EF4-FFF2-40B4-BE49-F238E27FC236}">
                  <a16:creationId xmlns:a16="http://schemas.microsoft.com/office/drawing/2014/main" id="{63E571ED-E3FF-5845-A5E1-0018A8108B4A}"/>
                </a:ext>
              </a:extLst>
            </p:cNvPr>
            <p:cNvSpPr/>
            <p:nvPr/>
          </p:nvSpPr>
          <p:spPr bwMode="gray">
            <a:xfrm>
              <a:off x="6180244" y="4804513"/>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5" name="Rectangle 174">
              <a:extLst>
                <a:ext uri="{FF2B5EF4-FFF2-40B4-BE49-F238E27FC236}">
                  <a16:creationId xmlns:a16="http://schemas.microsoft.com/office/drawing/2014/main" id="{6B6BB2FF-AD78-0C41-B253-007FB067303C}"/>
                </a:ext>
              </a:extLst>
            </p:cNvPr>
            <p:cNvSpPr/>
            <p:nvPr/>
          </p:nvSpPr>
          <p:spPr bwMode="gray">
            <a:xfrm>
              <a:off x="6401763" y="4804513"/>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72D84D15-FC10-8449-A8DF-0693CC5AD3C8}"/>
                </a:ext>
              </a:extLst>
            </p:cNvPr>
            <p:cNvSpPr/>
            <p:nvPr/>
          </p:nvSpPr>
          <p:spPr bwMode="gray">
            <a:xfrm>
              <a:off x="6623283" y="4804513"/>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7" name="Rectangle 176">
              <a:extLst>
                <a:ext uri="{FF2B5EF4-FFF2-40B4-BE49-F238E27FC236}">
                  <a16:creationId xmlns:a16="http://schemas.microsoft.com/office/drawing/2014/main" id="{1412DE59-4F68-1A4F-81B2-F45A075CF184}"/>
                </a:ext>
              </a:extLst>
            </p:cNvPr>
            <p:cNvSpPr/>
            <p:nvPr/>
          </p:nvSpPr>
          <p:spPr bwMode="gray">
            <a:xfrm>
              <a:off x="5958724" y="2343732"/>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8" name="Rectangle 177">
              <a:extLst>
                <a:ext uri="{FF2B5EF4-FFF2-40B4-BE49-F238E27FC236}">
                  <a16:creationId xmlns:a16="http://schemas.microsoft.com/office/drawing/2014/main" id="{C91C1BDA-5D81-794C-B1A7-67CC9CE1EE1E}"/>
                </a:ext>
              </a:extLst>
            </p:cNvPr>
            <p:cNvSpPr/>
            <p:nvPr/>
          </p:nvSpPr>
          <p:spPr bwMode="gray">
            <a:xfrm>
              <a:off x="6180244" y="3017653"/>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9" name="Rectangle 178">
              <a:extLst>
                <a:ext uri="{FF2B5EF4-FFF2-40B4-BE49-F238E27FC236}">
                  <a16:creationId xmlns:a16="http://schemas.microsoft.com/office/drawing/2014/main" id="{E26E8257-987A-C249-A28B-F90461918BC4}"/>
                </a:ext>
              </a:extLst>
            </p:cNvPr>
            <p:cNvSpPr/>
            <p:nvPr/>
          </p:nvSpPr>
          <p:spPr bwMode="gray">
            <a:xfrm>
              <a:off x="6401763" y="3017653"/>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0" name="Rectangle 179">
              <a:extLst>
                <a:ext uri="{FF2B5EF4-FFF2-40B4-BE49-F238E27FC236}">
                  <a16:creationId xmlns:a16="http://schemas.microsoft.com/office/drawing/2014/main" id="{9C325A48-0CB1-104E-BA30-9A71DD6D61AB}"/>
                </a:ext>
              </a:extLst>
            </p:cNvPr>
            <p:cNvSpPr/>
            <p:nvPr/>
          </p:nvSpPr>
          <p:spPr bwMode="gray">
            <a:xfrm>
              <a:off x="6623283" y="3017653"/>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1" name="Rectangle 180">
              <a:extLst>
                <a:ext uri="{FF2B5EF4-FFF2-40B4-BE49-F238E27FC236}">
                  <a16:creationId xmlns:a16="http://schemas.microsoft.com/office/drawing/2014/main" id="{2A36493E-9946-3341-A680-94F587D7EB67}"/>
                </a:ext>
              </a:extLst>
            </p:cNvPr>
            <p:cNvSpPr/>
            <p:nvPr/>
          </p:nvSpPr>
          <p:spPr bwMode="gray">
            <a:xfrm>
              <a:off x="5958724" y="4584599"/>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F65DD10B-52F6-9841-91B3-81394F672A9F}"/>
                </a:ext>
              </a:extLst>
            </p:cNvPr>
            <p:cNvSpPr/>
            <p:nvPr/>
          </p:nvSpPr>
          <p:spPr bwMode="gray">
            <a:xfrm>
              <a:off x="5958724" y="4804513"/>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6B5B61B-C053-424B-AAFB-3CAEB0DDF986}"/>
                </a:ext>
              </a:extLst>
            </p:cNvPr>
            <p:cNvSpPr/>
            <p:nvPr/>
          </p:nvSpPr>
          <p:spPr bwMode="gray">
            <a:xfrm>
              <a:off x="5958724" y="3020561"/>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A9EA6558-DD3B-7A4C-91B0-97252C1832CF}"/>
                </a:ext>
              </a:extLst>
            </p:cNvPr>
            <p:cNvSpPr/>
            <p:nvPr/>
          </p:nvSpPr>
          <p:spPr bwMode="gray">
            <a:xfrm>
              <a:off x="5958724" y="3922293"/>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5" name="Rectangle 184">
              <a:extLst>
                <a:ext uri="{FF2B5EF4-FFF2-40B4-BE49-F238E27FC236}">
                  <a16:creationId xmlns:a16="http://schemas.microsoft.com/office/drawing/2014/main" id="{E34F6D7E-6CD3-7B49-9F1D-6D78AACEFF91}"/>
                </a:ext>
              </a:extLst>
            </p:cNvPr>
            <p:cNvSpPr/>
            <p:nvPr/>
          </p:nvSpPr>
          <p:spPr bwMode="gray">
            <a:xfrm>
              <a:off x="6180244" y="3922293"/>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BF821065-02C2-EF4B-9F9C-E2A91FD8F316}"/>
                </a:ext>
              </a:extLst>
            </p:cNvPr>
            <p:cNvSpPr/>
            <p:nvPr/>
          </p:nvSpPr>
          <p:spPr bwMode="gray">
            <a:xfrm>
              <a:off x="6180244" y="3700925"/>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7" name="Rectangle 186">
              <a:extLst>
                <a:ext uri="{FF2B5EF4-FFF2-40B4-BE49-F238E27FC236}">
                  <a16:creationId xmlns:a16="http://schemas.microsoft.com/office/drawing/2014/main" id="{C91976CC-682F-9849-BB70-F87EC81993D2}"/>
                </a:ext>
              </a:extLst>
            </p:cNvPr>
            <p:cNvSpPr/>
            <p:nvPr/>
          </p:nvSpPr>
          <p:spPr bwMode="gray">
            <a:xfrm>
              <a:off x="6401763" y="3922293"/>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D79483A8-0232-0548-BBDE-CAC5A5717E5B}"/>
                </a:ext>
              </a:extLst>
            </p:cNvPr>
            <p:cNvSpPr/>
            <p:nvPr/>
          </p:nvSpPr>
          <p:spPr bwMode="gray">
            <a:xfrm>
              <a:off x="6401763" y="3700925"/>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6B89722E-49F3-144D-AC2D-0950AC3ACF7F}"/>
                </a:ext>
              </a:extLst>
            </p:cNvPr>
            <p:cNvSpPr/>
            <p:nvPr/>
          </p:nvSpPr>
          <p:spPr bwMode="gray">
            <a:xfrm>
              <a:off x="6623283" y="3922293"/>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0" name="Rectangle 189">
              <a:extLst>
                <a:ext uri="{FF2B5EF4-FFF2-40B4-BE49-F238E27FC236}">
                  <a16:creationId xmlns:a16="http://schemas.microsoft.com/office/drawing/2014/main" id="{ACF64A98-8F5F-364E-9BF7-4F76EBB2E875}"/>
                </a:ext>
              </a:extLst>
            </p:cNvPr>
            <p:cNvSpPr/>
            <p:nvPr/>
          </p:nvSpPr>
          <p:spPr bwMode="gray">
            <a:xfrm>
              <a:off x="6623283" y="3700925"/>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1" name="Rectangle 190">
              <a:extLst>
                <a:ext uri="{FF2B5EF4-FFF2-40B4-BE49-F238E27FC236}">
                  <a16:creationId xmlns:a16="http://schemas.microsoft.com/office/drawing/2014/main" id="{68D56737-D7FA-9241-BF90-CDAA19D3F175}"/>
                </a:ext>
              </a:extLst>
            </p:cNvPr>
            <p:cNvSpPr/>
            <p:nvPr/>
          </p:nvSpPr>
          <p:spPr bwMode="gray">
            <a:xfrm>
              <a:off x="5958724" y="2792710"/>
              <a:ext cx="187184" cy="187184"/>
            </a:xfrm>
            <a:prstGeom prst="rect">
              <a:avLst/>
            </a:prstGeom>
            <a:solidFill>
              <a:srgbClr val="00CC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2" name="TextBox 191">
              <a:extLst>
                <a:ext uri="{FF2B5EF4-FFF2-40B4-BE49-F238E27FC236}">
                  <a16:creationId xmlns:a16="http://schemas.microsoft.com/office/drawing/2014/main" id="{03825342-AAFF-0E4E-A60C-2B8AB690F64E}"/>
                </a:ext>
              </a:extLst>
            </p:cNvPr>
            <p:cNvSpPr txBox="1"/>
            <p:nvPr/>
          </p:nvSpPr>
          <p:spPr>
            <a:xfrm>
              <a:off x="6179531" y="2792515"/>
              <a:ext cx="630936" cy="184666"/>
            </a:xfrm>
            <a:prstGeom prst="rect">
              <a:avLst/>
            </a:prstGeom>
            <a:noFill/>
          </p:spPr>
          <p:txBody>
            <a:bodyPr wrap="square" lIns="0" rIns="0" rtlCol="0">
              <a:spAutoFit/>
            </a:bodyPr>
            <a:lstStyle/>
            <a:p>
              <a:r>
                <a:rPr lang="en-US" sz="600" dirty="0">
                  <a:solidFill>
                    <a:schemeClr val="tx1"/>
                  </a:solidFill>
                </a:rPr>
                <a:t>Bright Blue</a:t>
              </a:r>
            </a:p>
          </p:txBody>
        </p:sp>
        <p:sp>
          <p:nvSpPr>
            <p:cNvPr id="193" name="TextBox 192">
              <a:extLst>
                <a:ext uri="{FF2B5EF4-FFF2-40B4-BE49-F238E27FC236}">
                  <a16:creationId xmlns:a16="http://schemas.microsoft.com/office/drawing/2014/main" id="{463016A2-866B-6740-A2DD-BA0BFCC950F7}"/>
                </a:ext>
              </a:extLst>
            </p:cNvPr>
            <p:cNvSpPr txBox="1"/>
            <p:nvPr/>
          </p:nvSpPr>
          <p:spPr>
            <a:xfrm>
              <a:off x="6180244" y="5875802"/>
              <a:ext cx="630223" cy="184666"/>
            </a:xfrm>
            <a:prstGeom prst="rect">
              <a:avLst/>
            </a:prstGeom>
            <a:noFill/>
          </p:spPr>
          <p:txBody>
            <a:bodyPr wrap="square" lIns="0" rIns="0" rtlCol="0">
              <a:spAutoFit/>
            </a:bodyPr>
            <a:lstStyle/>
            <a:p>
              <a:r>
                <a:rPr lang="en-US" sz="600" dirty="0"/>
                <a:t>5% Charcoal</a:t>
              </a:r>
              <a:endParaRPr lang="en-US" sz="600" dirty="0">
                <a:solidFill>
                  <a:schemeClr val="tx1"/>
                </a:solidFill>
              </a:endParaRPr>
            </a:p>
          </p:txBody>
        </p:sp>
        <p:sp>
          <p:nvSpPr>
            <p:cNvPr id="194" name="Rectangle 193">
              <a:extLst>
                <a:ext uri="{FF2B5EF4-FFF2-40B4-BE49-F238E27FC236}">
                  <a16:creationId xmlns:a16="http://schemas.microsoft.com/office/drawing/2014/main" id="{FFE6951A-1135-BF4C-8E4A-27E4A4579C3B}"/>
                </a:ext>
              </a:extLst>
            </p:cNvPr>
            <p:cNvSpPr/>
            <p:nvPr/>
          </p:nvSpPr>
          <p:spPr bwMode="gray">
            <a:xfrm>
              <a:off x="5958724" y="5662447"/>
              <a:ext cx="187184" cy="187184"/>
            </a:xfrm>
            <a:prstGeom prst="rect">
              <a:avLst/>
            </a:prstGeom>
            <a:solidFill>
              <a:srgbClr val="140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5" name="TextBox 194">
              <a:extLst>
                <a:ext uri="{FF2B5EF4-FFF2-40B4-BE49-F238E27FC236}">
                  <a16:creationId xmlns:a16="http://schemas.microsoft.com/office/drawing/2014/main" id="{72B3BE3E-8803-DD42-B96E-2D6A35B5C8FE}"/>
                </a:ext>
              </a:extLst>
            </p:cNvPr>
            <p:cNvSpPr txBox="1"/>
            <p:nvPr/>
          </p:nvSpPr>
          <p:spPr>
            <a:xfrm>
              <a:off x="6180244" y="5662777"/>
              <a:ext cx="630223" cy="184666"/>
            </a:xfrm>
            <a:prstGeom prst="rect">
              <a:avLst/>
            </a:prstGeom>
            <a:noFill/>
          </p:spPr>
          <p:txBody>
            <a:bodyPr wrap="square" lIns="0" rIns="0" rtlCol="0">
              <a:spAutoFit/>
            </a:bodyPr>
            <a:lstStyle/>
            <a:p>
              <a:r>
                <a:rPr lang="en-US" sz="600" dirty="0"/>
                <a:t>Indigo</a:t>
              </a:r>
              <a:endParaRPr lang="en-US" sz="600" dirty="0">
                <a:solidFill>
                  <a:schemeClr val="tx1"/>
                </a:solidFill>
              </a:endParaRPr>
            </a:p>
          </p:txBody>
        </p:sp>
        <p:sp>
          <p:nvSpPr>
            <p:cNvPr id="196" name="TextBox 195">
              <a:extLst>
                <a:ext uri="{FF2B5EF4-FFF2-40B4-BE49-F238E27FC236}">
                  <a16:creationId xmlns:a16="http://schemas.microsoft.com/office/drawing/2014/main" id="{1307F021-E250-BC44-A156-97E93EFBD041}"/>
                </a:ext>
              </a:extLst>
            </p:cNvPr>
            <p:cNvSpPr txBox="1"/>
            <p:nvPr/>
          </p:nvSpPr>
          <p:spPr>
            <a:xfrm>
              <a:off x="6180244" y="5451924"/>
              <a:ext cx="630223" cy="184666"/>
            </a:xfrm>
            <a:prstGeom prst="rect">
              <a:avLst/>
            </a:prstGeom>
            <a:noFill/>
          </p:spPr>
          <p:txBody>
            <a:bodyPr wrap="square" lIns="0" rIns="0" rtlCol="0">
              <a:spAutoFit/>
            </a:bodyPr>
            <a:lstStyle/>
            <a:p>
              <a:r>
                <a:rPr lang="en-US" sz="600" dirty="0">
                  <a:solidFill>
                    <a:schemeClr val="tx1"/>
                  </a:solidFill>
                </a:rPr>
                <a:t>Red</a:t>
              </a:r>
            </a:p>
          </p:txBody>
        </p:sp>
        <p:sp>
          <p:nvSpPr>
            <p:cNvPr id="197" name="Rectangle 196">
              <a:extLst>
                <a:ext uri="{FF2B5EF4-FFF2-40B4-BE49-F238E27FC236}">
                  <a16:creationId xmlns:a16="http://schemas.microsoft.com/office/drawing/2014/main" id="{D6E8F370-88B7-B143-BECC-56B2696E26F2}"/>
                </a:ext>
              </a:extLst>
            </p:cNvPr>
            <p:cNvSpPr/>
            <p:nvPr/>
          </p:nvSpPr>
          <p:spPr bwMode="gray">
            <a:xfrm>
              <a:off x="6180244" y="3246253"/>
              <a:ext cx="187184" cy="187184"/>
            </a:xfrm>
            <a:prstGeom prst="rect">
              <a:avLst/>
            </a:prstGeom>
            <a:solidFill>
              <a:srgbClr val="80C7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8" name="Rectangle 197">
              <a:extLst>
                <a:ext uri="{FF2B5EF4-FFF2-40B4-BE49-F238E27FC236}">
                  <a16:creationId xmlns:a16="http://schemas.microsoft.com/office/drawing/2014/main" id="{6777473D-86CB-DC41-A591-538A0820099A}"/>
                </a:ext>
              </a:extLst>
            </p:cNvPr>
            <p:cNvSpPr/>
            <p:nvPr/>
          </p:nvSpPr>
          <p:spPr bwMode="gray">
            <a:xfrm>
              <a:off x="6401763" y="3246253"/>
              <a:ext cx="187184" cy="187184"/>
            </a:xfrm>
            <a:prstGeom prst="rect">
              <a:avLst/>
            </a:prstGeom>
            <a:solidFill>
              <a:srgbClr val="40A4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99" name="Rectangle 198">
              <a:extLst>
                <a:ext uri="{FF2B5EF4-FFF2-40B4-BE49-F238E27FC236}">
                  <a16:creationId xmlns:a16="http://schemas.microsoft.com/office/drawing/2014/main" id="{989B0485-B1FD-0E46-998C-70BF14846660}"/>
                </a:ext>
              </a:extLst>
            </p:cNvPr>
            <p:cNvSpPr/>
            <p:nvPr/>
          </p:nvSpPr>
          <p:spPr bwMode="gray">
            <a:xfrm>
              <a:off x="6623283" y="3246253"/>
              <a:ext cx="187184" cy="187184"/>
            </a:xfrm>
            <a:prstGeom prst="rect">
              <a:avLst/>
            </a:prstGeom>
            <a:solidFill>
              <a:srgbClr val="CCE9E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0" name="Rectangle 199">
              <a:extLst>
                <a:ext uri="{FF2B5EF4-FFF2-40B4-BE49-F238E27FC236}">
                  <a16:creationId xmlns:a16="http://schemas.microsoft.com/office/drawing/2014/main" id="{C3488BCE-878D-4A43-AA90-4912A715E8BD}"/>
                </a:ext>
              </a:extLst>
            </p:cNvPr>
            <p:cNvSpPr/>
            <p:nvPr/>
          </p:nvSpPr>
          <p:spPr bwMode="gray">
            <a:xfrm>
              <a:off x="5958724" y="3249161"/>
              <a:ext cx="187184" cy="187184"/>
            </a:xfrm>
            <a:prstGeom prst="rect">
              <a:avLst/>
            </a:prstGeom>
            <a:solidFill>
              <a:srgbClr val="0086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1" name="Rectangle 200">
              <a:extLst>
                <a:ext uri="{FF2B5EF4-FFF2-40B4-BE49-F238E27FC236}">
                  <a16:creationId xmlns:a16="http://schemas.microsoft.com/office/drawing/2014/main" id="{7AB8F119-F5FE-2149-92FB-75F8830718E6}"/>
                </a:ext>
              </a:extLst>
            </p:cNvPr>
            <p:cNvSpPr/>
            <p:nvPr/>
          </p:nvSpPr>
          <p:spPr bwMode="gray">
            <a:xfrm>
              <a:off x="5958724" y="3472953"/>
              <a:ext cx="187184" cy="187184"/>
            </a:xfrm>
            <a:prstGeom prst="rect">
              <a:avLst/>
            </a:prstGeom>
            <a:solidFill>
              <a:srgbClr val="0CEF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2" name="TextBox 201">
              <a:extLst>
                <a:ext uri="{FF2B5EF4-FFF2-40B4-BE49-F238E27FC236}">
                  <a16:creationId xmlns:a16="http://schemas.microsoft.com/office/drawing/2014/main" id="{D4276137-38CE-CE41-8278-45DD99244B1A}"/>
                </a:ext>
              </a:extLst>
            </p:cNvPr>
            <p:cNvSpPr txBox="1"/>
            <p:nvPr/>
          </p:nvSpPr>
          <p:spPr>
            <a:xfrm>
              <a:off x="6179531" y="3472758"/>
              <a:ext cx="630936" cy="184666"/>
            </a:xfrm>
            <a:prstGeom prst="rect">
              <a:avLst/>
            </a:prstGeom>
            <a:noFill/>
          </p:spPr>
          <p:txBody>
            <a:bodyPr wrap="square" lIns="0" rIns="0" rtlCol="0">
              <a:spAutoFit/>
            </a:bodyPr>
            <a:lstStyle/>
            <a:p>
              <a:r>
                <a:rPr lang="en-US" sz="600" dirty="0">
                  <a:solidFill>
                    <a:schemeClr val="tx1"/>
                  </a:solidFill>
                </a:rPr>
                <a:t>Bright Teal</a:t>
              </a:r>
            </a:p>
          </p:txBody>
        </p:sp>
        <p:sp>
          <p:nvSpPr>
            <p:cNvPr id="203" name="Rectangle 202">
              <a:extLst>
                <a:ext uri="{FF2B5EF4-FFF2-40B4-BE49-F238E27FC236}">
                  <a16:creationId xmlns:a16="http://schemas.microsoft.com/office/drawing/2014/main" id="{32FDF16C-E3D9-5A43-B4BA-A2D0BD2547E2}"/>
                </a:ext>
              </a:extLst>
            </p:cNvPr>
            <p:cNvSpPr/>
            <p:nvPr/>
          </p:nvSpPr>
          <p:spPr bwMode="gray">
            <a:xfrm>
              <a:off x="5958724" y="4147323"/>
              <a:ext cx="187184" cy="187184"/>
            </a:xfrm>
            <a:prstGeom prst="rect">
              <a:avLst/>
            </a:prstGeom>
            <a:solidFill>
              <a:srgbClr val="79D8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4" name="TextBox 203">
              <a:extLst>
                <a:ext uri="{FF2B5EF4-FFF2-40B4-BE49-F238E27FC236}">
                  <a16:creationId xmlns:a16="http://schemas.microsoft.com/office/drawing/2014/main" id="{2AF546EF-4A91-2643-AD8A-13B35443E7F5}"/>
                </a:ext>
              </a:extLst>
            </p:cNvPr>
            <p:cNvSpPr txBox="1"/>
            <p:nvPr/>
          </p:nvSpPr>
          <p:spPr>
            <a:xfrm>
              <a:off x="6179531" y="4147128"/>
              <a:ext cx="630936" cy="184666"/>
            </a:xfrm>
            <a:prstGeom prst="rect">
              <a:avLst/>
            </a:prstGeom>
            <a:noFill/>
          </p:spPr>
          <p:txBody>
            <a:bodyPr wrap="square" lIns="0" rIns="0" rtlCol="0">
              <a:spAutoFit/>
            </a:bodyPr>
            <a:lstStyle/>
            <a:p>
              <a:r>
                <a:rPr lang="en-US" sz="600" dirty="0">
                  <a:solidFill>
                    <a:schemeClr val="tx1"/>
                  </a:solidFill>
                </a:rPr>
                <a:t>Bright Green</a:t>
              </a:r>
            </a:p>
          </p:txBody>
        </p:sp>
      </p:gr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9" r:id="rId6"/>
    <p:sldLayoutId id="2147484280"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 id="2147484255" r:id="rId23"/>
    <p:sldLayoutId id="2147484256" r:id="rId24"/>
    <p:sldLayoutId id="2147484281" r:id="rId25"/>
    <p:sldLayoutId id="2147484282" r:id="rId26"/>
    <p:sldLayoutId id="2147484283" r:id="rId27"/>
    <p:sldLayoutId id="2147484284" r:id="rId28"/>
    <p:sldLayoutId id="2147484285" r:id="rId29"/>
    <p:sldLayoutId id="2147484286" r:id="rId30"/>
    <p:sldLayoutId id="2147484287" r:id="rId31"/>
    <p:sldLayoutId id="2147484288" r:id="rId32"/>
    <p:sldLayoutId id="214748428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oleObject" Target="../embeddings/oleObject3.bin"/><Relationship Id="rId7" Type="http://schemas.openxmlformats.org/officeDocument/2006/relationships/image" Target="../media/image31.png"/><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microsoft.com/office/2018/10/relationships/comments" Target="../comments/modernComment_7FA357A4_23C67B3E.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7FA3579F_BDCBE24C.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hyperlink" Target="https://secure.constellation.iqvia.com/OpenOfficePresentations?elqTrackId=0a42f0b1be9c42b3a14883c747e375a5" TargetMode="External"/><Relationship Id="rId2" Type="http://schemas.openxmlformats.org/officeDocument/2006/relationships/hyperlink" Target="https://lookerstudio.google.com/reporting/ebe6499d-eff7-42de-b22b-035dab032483/page/p_cdh5pgz3mc?elqTrackId=eea18d206a7a44e6bdf9a44270cbb8c0&amp;elqaid=1251&amp;elqat=2" TargetMode="Externa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vision.appreciatehub.com/ui/greatwork/index.html" TargetMode="Externa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secure.constellation.iqvia.com/OpenOfficePresentations?elqTrackId=0a42f0b1be9c42b3a14883c747e375a5" TargetMode="External"/><Relationship Id="rId7" Type="http://schemas.openxmlformats.org/officeDocument/2006/relationships/image" Target="../media/image43.png"/><Relationship Id="rId2" Type="http://schemas.openxmlformats.org/officeDocument/2006/relationships/hyperlink" Target="https://secure.constellation.iqvia.com/FrequentlyAskedQuestions?elqTrackId=6f25b1dd5918434082773bd5158a8b6d" TargetMode="External"/><Relationship Id="rId1" Type="http://schemas.openxmlformats.org/officeDocument/2006/relationships/slideLayout" Target="../slideLayouts/slideLayout8.xml"/><Relationship Id="rId6" Type="http://schemas.openxmlformats.org/officeDocument/2006/relationships/hyperlink" Target="https://app.smartsheet.com/b/form/5cf000694d824be7b725ab86b974debe?elqTrackId=2b28409c3215471bb49811160a7325bd&amp;elqaid=1251&amp;elqat=2" TargetMode="External"/><Relationship Id="rId5" Type="http://schemas.openxmlformats.org/officeDocument/2006/relationships/hyperlink" Target="https://secure.constellation.iqvia.com/TrainingCenter?elqTrackId=a310e2f47fe746dbb4d6640c2f8ec571" TargetMode="External"/><Relationship Id="rId10" Type="http://schemas.openxmlformats.org/officeDocument/2006/relationships/image" Target="../media/image46.png"/><Relationship Id="rId4" Type="http://schemas.openxmlformats.org/officeDocument/2006/relationships/hyperlink" Target="https://secure.constellation.iqvia.com/reports?elqTrackId=c201bb0c44fa4e72b390034d9405ecff" TargetMode="External"/><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hyperlink" Target="https://app.smartsheet.com/b/form/2d7601d89bf543c2b56545072349f957?elqTrackId=8d2cf6eea8e648ddb39140a68aec9e20&amp;elqaid=1251&amp;elqat=2" TargetMode="External"/><Relationship Id="rId2" Type="http://schemas.openxmlformats.org/officeDocument/2006/relationships/hyperlink" Target="mailto:marketing.automation@iqvia.com?subject=I%20have%20a%20question%20for%20the%20MA%20Open%20Office%20Hours" TargetMode="Externa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ecure.constellation.iqvia.com/MarketingAutomationToolbox" TargetMode="Externa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s://quintiles.sharepoint.com/:p:/r/sites/Marketing/SMC%20Public%20Files/MA%20Team/Marketer%20Dashboard%20Guide.pptx?d=w5ff99b8616d14a3d9ce9bf9d01130564&amp;csf=1&amp;web=1&amp;e=HXXcuS&amp;elqTrackId=a110203bef344fd4876b0911e63cb22e&amp;elqaid=1252&amp;elqat=2" TargetMode="External"/><Relationship Id="rId2" Type="http://schemas.openxmlformats.org/officeDocument/2006/relationships/hyperlink" Target="https://secure.constellation.iqvia.com/MarketingAutomationToolbox" TargetMode="Externa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secure.constellation.iqvia.com/TrainingCenter?elqTrackId=a310e2f47fe746dbb4d6640c2f8ec57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pp.smartsheet.com/b/publish?EQBCT=7d8fc3b3ab874594bc86783fa3cb80b4" TargetMode="External"/><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F8D506-B3D3-49B3-85B0-129BCC513315}"/>
              </a:ext>
            </a:extLst>
          </p:cNvPr>
          <p:cNvSpPr>
            <a:spLocks noGrp="1"/>
          </p:cNvSpPr>
          <p:nvPr>
            <p:ph type="body" sz="quarter" idx="11"/>
          </p:nvPr>
        </p:nvSpPr>
        <p:spPr/>
        <p:txBody>
          <a:bodyPr/>
          <a:lstStyle/>
          <a:p>
            <a:r>
              <a:rPr lang="en-US" dirty="0"/>
              <a:t>Survey Feedback/Hot Topics</a:t>
            </a:r>
          </a:p>
        </p:txBody>
      </p:sp>
      <p:sp>
        <p:nvSpPr>
          <p:cNvPr id="2" name="Title 1">
            <a:extLst>
              <a:ext uri="{FF2B5EF4-FFF2-40B4-BE49-F238E27FC236}">
                <a16:creationId xmlns:a16="http://schemas.microsoft.com/office/drawing/2014/main" id="{8AB6AFAF-2B5B-4A50-9008-998B2C9A03C2}"/>
              </a:ext>
            </a:extLst>
          </p:cNvPr>
          <p:cNvSpPr>
            <a:spLocks noGrp="1"/>
          </p:cNvSpPr>
          <p:nvPr>
            <p:ph type="ctrTitle"/>
          </p:nvPr>
        </p:nvSpPr>
        <p:spPr/>
        <p:txBody>
          <a:bodyPr/>
          <a:lstStyle/>
          <a:p>
            <a:r>
              <a:rPr lang="en-US" dirty="0"/>
              <a:t>Marketing Operations</a:t>
            </a:r>
          </a:p>
        </p:txBody>
      </p:sp>
      <p:sp>
        <p:nvSpPr>
          <p:cNvPr id="3" name="Subtitle 2">
            <a:extLst>
              <a:ext uri="{FF2B5EF4-FFF2-40B4-BE49-F238E27FC236}">
                <a16:creationId xmlns:a16="http://schemas.microsoft.com/office/drawing/2014/main" id="{143DBC8B-FF70-423E-AE3E-988A9928E71A}"/>
              </a:ext>
            </a:extLst>
          </p:cNvPr>
          <p:cNvSpPr>
            <a:spLocks noGrp="1"/>
          </p:cNvSpPr>
          <p:nvPr>
            <p:ph type="subTitle" idx="1"/>
          </p:nvPr>
        </p:nvSpPr>
        <p:spPr/>
        <p:txBody>
          <a:bodyPr/>
          <a:lstStyle/>
          <a:p>
            <a:r>
              <a:rPr lang="en-US" dirty="0"/>
              <a:t>Phil Cuff</a:t>
            </a:r>
          </a:p>
          <a:p>
            <a:r>
              <a:rPr lang="en-US" dirty="0"/>
              <a:t>5</a:t>
            </a:r>
            <a:r>
              <a:rPr lang="en-US" baseline="30000" dirty="0"/>
              <a:t>th</a:t>
            </a:r>
            <a:r>
              <a:rPr lang="en-US" dirty="0"/>
              <a:t> May 2024</a:t>
            </a:r>
          </a:p>
        </p:txBody>
      </p:sp>
    </p:spTree>
    <p:extLst>
      <p:ext uri="{BB962C8B-B14F-4D97-AF65-F5344CB8AC3E}">
        <p14:creationId xmlns:p14="http://schemas.microsoft.com/office/powerpoint/2010/main" val="180863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75B3-8E05-17D0-1D70-2216D8FF909A}"/>
              </a:ext>
            </a:extLst>
          </p:cNvPr>
          <p:cNvSpPr>
            <a:spLocks noGrp="1"/>
          </p:cNvSpPr>
          <p:nvPr>
            <p:ph type="title"/>
          </p:nvPr>
        </p:nvSpPr>
        <p:spPr/>
        <p:txBody>
          <a:bodyPr/>
          <a:lstStyle/>
          <a:p>
            <a:r>
              <a:rPr lang="en-GB" dirty="0"/>
              <a:t>What are the different types of forms and landing pages?</a:t>
            </a:r>
          </a:p>
        </p:txBody>
      </p:sp>
    </p:spTree>
    <p:extLst>
      <p:ext uri="{BB962C8B-B14F-4D97-AF65-F5344CB8AC3E}">
        <p14:creationId xmlns:p14="http://schemas.microsoft.com/office/powerpoint/2010/main" val="140354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B5D56BCC-F09A-410A-830F-85F9347DC8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9" name="Object 28" hidden="1">
                        <a:extLst>
                          <a:ext uri="{FF2B5EF4-FFF2-40B4-BE49-F238E27FC236}">
                            <a16:creationId xmlns:a16="http://schemas.microsoft.com/office/drawing/2014/main" id="{B5D56BCC-F09A-410A-830F-85F9347DC83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6" name="Graphic 25">
            <a:extLst>
              <a:ext uri="{FF2B5EF4-FFF2-40B4-BE49-F238E27FC236}">
                <a16:creationId xmlns:a16="http://schemas.microsoft.com/office/drawing/2014/main" id="{7BC33915-9D3F-4FF5-A638-75141BCC24E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07334" y="2429195"/>
            <a:ext cx="640080" cy="337500"/>
          </a:xfrm>
          <a:prstGeom prst="rect">
            <a:avLst/>
          </a:prstGeom>
        </p:spPr>
      </p:pic>
      <p:sp>
        <p:nvSpPr>
          <p:cNvPr id="4" name="Rectangle: Top Corners Rounded 3">
            <a:extLst>
              <a:ext uri="{FF2B5EF4-FFF2-40B4-BE49-F238E27FC236}">
                <a16:creationId xmlns:a16="http://schemas.microsoft.com/office/drawing/2014/main" id="{2E7F51FD-5E22-45B9-B265-6A69B5F04E55}"/>
              </a:ext>
            </a:extLst>
          </p:cNvPr>
          <p:cNvSpPr/>
          <p:nvPr/>
        </p:nvSpPr>
        <p:spPr>
          <a:xfrm flipV="1">
            <a:off x="1390014" y="2708551"/>
            <a:ext cx="3474720" cy="3566184"/>
          </a:xfrm>
          <a:prstGeom prst="round2SameRect">
            <a:avLst>
              <a:gd name="adj1" fmla="val 9250"/>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5" name="Rectangle: Rounded Corners 4">
            <a:extLst>
              <a:ext uri="{FF2B5EF4-FFF2-40B4-BE49-F238E27FC236}">
                <a16:creationId xmlns:a16="http://schemas.microsoft.com/office/drawing/2014/main" id="{4BC08B22-EDFB-4888-8C3F-F3E3331DEB40}"/>
              </a:ext>
            </a:extLst>
          </p:cNvPr>
          <p:cNvSpPr>
            <a:spLocks/>
          </p:cNvSpPr>
          <p:nvPr/>
        </p:nvSpPr>
        <p:spPr>
          <a:xfrm>
            <a:off x="1595754" y="1713178"/>
            <a:ext cx="3063240" cy="4355804"/>
          </a:xfrm>
          <a:prstGeom prst="roundRect">
            <a:avLst>
              <a:gd name="adj" fmla="val 7959"/>
            </a:avLst>
          </a:prstGeom>
          <a:noFill/>
          <a:ln w="1905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27" name="Graphic 26">
            <a:extLst>
              <a:ext uri="{FF2B5EF4-FFF2-40B4-BE49-F238E27FC236}">
                <a16:creationId xmlns:a16="http://schemas.microsoft.com/office/drawing/2014/main" id="{A4C7962E-3ED7-4707-9A8A-9ABF28C8CBC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38847" y="2429195"/>
            <a:ext cx="640080" cy="337500"/>
          </a:xfrm>
          <a:prstGeom prst="rect">
            <a:avLst/>
          </a:prstGeom>
        </p:spPr>
      </p:pic>
      <p:sp>
        <p:nvSpPr>
          <p:cNvPr id="8" name="Rectangle: Top Corners Rounded 7">
            <a:extLst>
              <a:ext uri="{FF2B5EF4-FFF2-40B4-BE49-F238E27FC236}">
                <a16:creationId xmlns:a16="http://schemas.microsoft.com/office/drawing/2014/main" id="{864ACE25-5D64-4041-942A-452F3138CF91}"/>
              </a:ext>
            </a:extLst>
          </p:cNvPr>
          <p:cNvSpPr/>
          <p:nvPr/>
        </p:nvSpPr>
        <p:spPr>
          <a:xfrm flipV="1">
            <a:off x="7121527" y="2708551"/>
            <a:ext cx="3474720" cy="3566184"/>
          </a:xfrm>
          <a:prstGeom prst="round2SameRect">
            <a:avLst>
              <a:gd name="adj1" fmla="val 9250"/>
              <a:gd name="adj2" fmla="val 0"/>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9" name="Rectangle: Rounded Corners 8">
            <a:extLst>
              <a:ext uri="{FF2B5EF4-FFF2-40B4-BE49-F238E27FC236}">
                <a16:creationId xmlns:a16="http://schemas.microsoft.com/office/drawing/2014/main" id="{E4C2A949-26A4-407E-8D35-045A76D654CE}"/>
              </a:ext>
            </a:extLst>
          </p:cNvPr>
          <p:cNvSpPr>
            <a:spLocks/>
          </p:cNvSpPr>
          <p:nvPr/>
        </p:nvSpPr>
        <p:spPr>
          <a:xfrm>
            <a:off x="7327267" y="1713178"/>
            <a:ext cx="3063240" cy="4355804"/>
          </a:xfrm>
          <a:prstGeom prst="roundRect">
            <a:avLst>
              <a:gd name="adj" fmla="val 7959"/>
            </a:avLst>
          </a:prstGeom>
          <a:noFill/>
          <a:ln w="19050">
            <a:solidFill>
              <a:srgbClr val="2B3A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20" name="Text Placeholder 30">
            <a:extLst>
              <a:ext uri="{FF2B5EF4-FFF2-40B4-BE49-F238E27FC236}">
                <a16:creationId xmlns:a16="http://schemas.microsoft.com/office/drawing/2014/main" id="{5F3FC854-9CC8-4A29-A2C6-E749432B089D}"/>
              </a:ext>
            </a:extLst>
          </p:cNvPr>
          <p:cNvSpPr txBox="1">
            <a:spLocks/>
          </p:cNvSpPr>
          <p:nvPr/>
        </p:nvSpPr>
        <p:spPr>
          <a:xfrm>
            <a:off x="1595754" y="1872489"/>
            <a:ext cx="3063241" cy="414822"/>
          </a:xfrm>
          <a:prstGeom prst="rect">
            <a:avLst/>
          </a:prstGeom>
        </p:spPr>
        <p:txBody>
          <a:bodyPr anchor="ct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algn="ctr" fontAlgn="base">
              <a:lnSpc>
                <a:spcPct val="100000"/>
              </a:lnSpc>
              <a:spcAft>
                <a:spcPct val="0"/>
              </a:spcAft>
              <a:defRPr/>
            </a:pPr>
            <a:r>
              <a:rPr lang="en-US" sz="2000" dirty="0">
                <a:solidFill>
                  <a:schemeClr val="accent1"/>
                </a:solidFill>
              </a:rPr>
              <a:t>MQL</a:t>
            </a:r>
            <a:endParaRPr lang="en-US" sz="1600" b="0" dirty="0">
              <a:solidFill>
                <a:schemeClr val="tx1"/>
              </a:solidFill>
            </a:endParaRPr>
          </a:p>
        </p:txBody>
      </p:sp>
      <p:sp>
        <p:nvSpPr>
          <p:cNvPr id="21" name="Text Placeholder 30">
            <a:extLst>
              <a:ext uri="{FF2B5EF4-FFF2-40B4-BE49-F238E27FC236}">
                <a16:creationId xmlns:a16="http://schemas.microsoft.com/office/drawing/2014/main" id="{30EA5735-A15E-45C3-B25C-B5A91A22A39F}"/>
              </a:ext>
            </a:extLst>
          </p:cNvPr>
          <p:cNvSpPr txBox="1">
            <a:spLocks/>
          </p:cNvSpPr>
          <p:nvPr/>
        </p:nvSpPr>
        <p:spPr>
          <a:xfrm>
            <a:off x="7327266" y="1872489"/>
            <a:ext cx="3063241" cy="414822"/>
          </a:xfrm>
          <a:prstGeom prst="rect">
            <a:avLst/>
          </a:prstGeom>
        </p:spPr>
        <p:txBody>
          <a:bodyPr anchor="ct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algn="ctr" fontAlgn="base">
              <a:lnSpc>
                <a:spcPct val="100000"/>
              </a:lnSpc>
              <a:spcAft>
                <a:spcPct val="0"/>
              </a:spcAft>
              <a:defRPr/>
            </a:pPr>
            <a:r>
              <a:rPr lang="en-US" sz="2000" dirty="0">
                <a:solidFill>
                  <a:schemeClr val="accent2"/>
                </a:solidFill>
              </a:rPr>
              <a:t>Non MQL</a:t>
            </a:r>
            <a:endParaRPr lang="en-US" sz="1600" b="0" dirty="0">
              <a:solidFill>
                <a:schemeClr val="accent2"/>
              </a:solidFill>
            </a:endParaRPr>
          </a:p>
        </p:txBody>
      </p:sp>
      <p:sp>
        <p:nvSpPr>
          <p:cNvPr id="23" name="TextBox 22">
            <a:extLst>
              <a:ext uri="{FF2B5EF4-FFF2-40B4-BE49-F238E27FC236}">
                <a16:creationId xmlns:a16="http://schemas.microsoft.com/office/drawing/2014/main" id="{C70B2ED0-2D34-432B-9B21-2E9F2A7097E4}"/>
              </a:ext>
            </a:extLst>
          </p:cNvPr>
          <p:cNvSpPr txBox="1">
            <a:spLocks/>
          </p:cNvSpPr>
          <p:nvPr/>
        </p:nvSpPr>
        <p:spPr>
          <a:xfrm>
            <a:off x="1595754" y="2899207"/>
            <a:ext cx="3063240" cy="1144844"/>
          </a:xfrm>
          <a:prstGeom prst="rect">
            <a:avLst/>
          </a:prstGeom>
          <a:ln>
            <a:noFill/>
          </a:ln>
        </p:spPr>
        <p:txBody>
          <a:bodyPr vert="horz" wrap="square" lIns="91440" tIns="45720" rIns="91440" bIns="45720" numCol="1" rtlCol="0" anchor="t" anchorCtr="0" compatLnSpc="1">
            <a:prstTxWarp prst="textNoShape">
              <a:avLst/>
            </a:prstTxWarp>
            <a:noAutofit/>
          </a:bodyPr>
          <a:lstStyle/>
          <a:p>
            <a:pPr marL="182880" lvl="0" indent="-182880" fontAlgn="base">
              <a:spcBef>
                <a:spcPts val="600"/>
              </a:spcBef>
              <a:buFont typeface="Arial" panose="020B0604020202020204" pitchFamily="34" charset="0"/>
              <a:buChar char="•"/>
              <a:defRPr/>
            </a:pPr>
            <a:r>
              <a:rPr lang="en-GB" sz="1400" dirty="0">
                <a:solidFill>
                  <a:schemeClr val="bg1"/>
                </a:solidFill>
                <a:latin typeface="Arial" panose="020B0604020202020204" pitchFamily="34" charset="0"/>
                <a:cs typeface="Arial" panose="020B0604020202020204" pitchFamily="34" charset="0"/>
              </a:rPr>
              <a:t>Linked to Inside Sales</a:t>
            </a:r>
            <a:endParaRPr lang="pt-BR" sz="1400" dirty="0">
              <a:solidFill>
                <a:schemeClr val="bg1"/>
              </a:solidFill>
              <a:latin typeface="Arial" panose="020B0604020202020204" pitchFamily="34" charset="0"/>
              <a:cs typeface="Arial" panose="020B0604020202020204" pitchFamily="34" charset="0"/>
            </a:endParaRPr>
          </a:p>
          <a:p>
            <a:pPr marL="182880" indent="-182880" fontAlgn="base">
              <a:spcBef>
                <a:spcPts val="600"/>
              </a:spcBef>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Has additional processing steps to create an MQL task</a:t>
            </a:r>
            <a:endParaRPr lang="en-US" sz="1400" b="1" dirty="0">
              <a:solidFill>
                <a:schemeClr val="bg1"/>
              </a:solidFill>
              <a:latin typeface="Arial" panose="020B0604020202020204" pitchFamily="34" charset="0"/>
              <a:cs typeface="Arial" panose="020B0604020202020204" pitchFamily="34" charset="0"/>
            </a:endParaRPr>
          </a:p>
          <a:p>
            <a:pPr marL="182880" indent="-182880" fontAlgn="base">
              <a:spcBef>
                <a:spcPts val="600"/>
              </a:spcBef>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Has additional checkbox and qualifying question as well as several hidden fields</a:t>
            </a:r>
          </a:p>
          <a:p>
            <a:pPr marL="182880" indent="-182880" fontAlgn="base">
              <a:spcBef>
                <a:spcPts val="600"/>
              </a:spcBef>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Should not be used for gated content</a:t>
            </a:r>
          </a:p>
          <a:p>
            <a:pPr marL="182880" indent="-182880" fontAlgn="base">
              <a:spcBef>
                <a:spcPts val="600"/>
              </a:spcBef>
              <a:buFont typeface="Arial" panose="020B0604020202020204" pitchFamily="34" charset="0"/>
              <a:buChar char="•"/>
              <a:defRPr/>
            </a:pPr>
            <a:endParaRPr kumimoji="0" lang="en-US" sz="1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83E9139-502A-4E95-BD4B-7607E36D4315}"/>
              </a:ext>
            </a:extLst>
          </p:cNvPr>
          <p:cNvSpPr txBox="1">
            <a:spLocks/>
          </p:cNvSpPr>
          <p:nvPr/>
        </p:nvSpPr>
        <p:spPr>
          <a:xfrm>
            <a:off x="7327266" y="2899207"/>
            <a:ext cx="3063240" cy="1144844"/>
          </a:xfrm>
          <a:prstGeom prst="rect">
            <a:avLst/>
          </a:prstGeom>
          <a:ln>
            <a:noFill/>
          </a:ln>
        </p:spPr>
        <p:txBody>
          <a:bodyPr vert="horz" wrap="square" lIns="91440" tIns="45720" rIns="91440" bIns="45720" numCol="1" rtlCol="0" anchor="t" anchorCtr="0" compatLnSpc="1">
            <a:prstTxWarp prst="textNoShape">
              <a:avLst/>
            </a:prstTxWarp>
            <a:noAutofit/>
          </a:bodyPr>
          <a:lstStyle/>
          <a:p>
            <a:pPr marL="182880" lvl="0" indent="-182880" fontAlgn="base">
              <a:spcBef>
                <a:spcPts val="600"/>
              </a:spcBef>
              <a:buFont typeface="Arial" panose="020B0604020202020204" pitchFamily="34" charset="0"/>
              <a:buChar char="•"/>
              <a:defRPr/>
            </a:pPr>
            <a:r>
              <a:rPr lang="en-GB" sz="1400" dirty="0">
                <a:solidFill>
                  <a:schemeClr val="bg1"/>
                </a:solidFill>
                <a:latin typeface="Arial" panose="020B0604020202020204" pitchFamily="34" charset="0"/>
                <a:cs typeface="Arial" panose="020B0604020202020204" pitchFamily="34" charset="0"/>
              </a:rPr>
              <a:t>More basic</a:t>
            </a:r>
            <a:endParaRPr lang="pt-BR" sz="1400" dirty="0">
              <a:solidFill>
                <a:schemeClr val="bg1"/>
              </a:solidFill>
              <a:latin typeface="Arial" panose="020B0604020202020204" pitchFamily="34" charset="0"/>
              <a:cs typeface="Arial" panose="020B0604020202020204" pitchFamily="34" charset="0"/>
            </a:endParaRPr>
          </a:p>
          <a:p>
            <a:pPr marL="182880" indent="-182880" fontAlgn="base">
              <a:spcBef>
                <a:spcPts val="600"/>
              </a:spcBef>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Not linked to Inside Sales</a:t>
            </a:r>
            <a:endParaRPr lang="en-US" sz="1400" b="1" dirty="0">
              <a:solidFill>
                <a:schemeClr val="bg1"/>
              </a:solidFill>
              <a:latin typeface="Arial" panose="020B0604020202020204" pitchFamily="34" charset="0"/>
              <a:cs typeface="Arial" panose="020B0604020202020204" pitchFamily="34" charset="0"/>
            </a:endParaRPr>
          </a:p>
          <a:p>
            <a:pPr marL="182880" indent="-182880" fontAlgn="base">
              <a:spcBef>
                <a:spcPts val="600"/>
              </a:spcBef>
              <a:buFont typeface="Arial" panose="020B0604020202020204" pitchFamily="34" charset="0"/>
              <a:buChar char="•"/>
              <a:defRPr/>
            </a:pPr>
            <a:r>
              <a:rPr lang="en-US" sz="1400" dirty="0">
                <a:solidFill>
                  <a:schemeClr val="bg1"/>
                </a:solidFill>
                <a:latin typeface="Arial" panose="020B0604020202020204" pitchFamily="34" charset="0"/>
                <a:cs typeface="Arial" panose="020B0604020202020204" pitchFamily="34" charset="0"/>
              </a:rPr>
              <a:t>Fewer hidden fields and processing steps</a:t>
            </a:r>
          </a:p>
          <a:p>
            <a:pPr marL="182880" indent="-182880" fontAlgn="base">
              <a:spcBef>
                <a:spcPts val="600"/>
              </a:spcBef>
              <a:buFont typeface="Arial" panose="020B0604020202020204" pitchFamily="34" charset="0"/>
              <a:buChar char="•"/>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Can be used for gated content</a:t>
            </a:r>
          </a:p>
        </p:txBody>
      </p:sp>
      <p:sp>
        <p:nvSpPr>
          <p:cNvPr id="2" name="Title 1">
            <a:extLst>
              <a:ext uri="{FF2B5EF4-FFF2-40B4-BE49-F238E27FC236}">
                <a16:creationId xmlns:a16="http://schemas.microsoft.com/office/drawing/2014/main" id="{5E9B417D-F532-4CDC-BDA3-3016616DB01A}"/>
              </a:ext>
            </a:extLst>
          </p:cNvPr>
          <p:cNvSpPr>
            <a:spLocks noGrp="1"/>
          </p:cNvSpPr>
          <p:nvPr>
            <p:ph type="title"/>
          </p:nvPr>
        </p:nvSpPr>
        <p:spPr/>
        <p:txBody>
          <a:bodyPr/>
          <a:lstStyle/>
          <a:p>
            <a:r>
              <a:rPr lang="en-US" dirty="0"/>
              <a:t>Types of Forms</a:t>
            </a:r>
          </a:p>
        </p:txBody>
      </p:sp>
    </p:spTree>
    <p:extLst>
      <p:ext uri="{BB962C8B-B14F-4D97-AF65-F5344CB8AC3E}">
        <p14:creationId xmlns:p14="http://schemas.microsoft.com/office/powerpoint/2010/main" val="178570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8ABA6C-FC20-4F39-87AB-8D5748B55AC7}"/>
              </a:ext>
            </a:extLst>
          </p:cNvPr>
          <p:cNvSpPr>
            <a:spLocks noGrp="1"/>
          </p:cNvSpPr>
          <p:nvPr>
            <p:ph type="title"/>
          </p:nvPr>
        </p:nvSpPr>
        <p:spPr>
          <a:xfrm>
            <a:off x="384694" y="6532"/>
            <a:ext cx="11338560" cy="648103"/>
          </a:xfrm>
        </p:spPr>
        <p:txBody>
          <a:bodyPr lIns="91440" tIns="45720" rIns="91440" bIns="45720" anchor="b" anchorCtr="0">
            <a:normAutofit/>
          </a:bodyPr>
          <a:lstStyle/>
          <a:p>
            <a:r>
              <a:rPr lang="en-US" dirty="0"/>
              <a:t>Types of Forms</a:t>
            </a:r>
          </a:p>
        </p:txBody>
      </p:sp>
      <p:pic>
        <p:nvPicPr>
          <p:cNvPr id="7" name="Content Placeholder 6" descr="Application&#10;&#10;Description automatically generated with low confidence">
            <a:extLst>
              <a:ext uri="{FF2B5EF4-FFF2-40B4-BE49-F238E27FC236}">
                <a16:creationId xmlns:a16="http://schemas.microsoft.com/office/drawing/2014/main" id="{99C2DFEA-4708-4CCB-A357-C4AB0215857F}"/>
              </a:ext>
            </a:extLst>
          </p:cNvPr>
          <p:cNvPicPr>
            <a:picLocks noGrp="1" noChangeAspect="1"/>
          </p:cNvPicPr>
          <p:nvPr>
            <p:ph idx="17"/>
          </p:nvPr>
        </p:nvPicPr>
        <p:blipFill>
          <a:blip r:embed="rId3"/>
          <a:stretch/>
        </p:blipFill>
        <p:spPr>
          <a:xfrm>
            <a:off x="291698" y="1799389"/>
            <a:ext cx="4958500" cy="3433761"/>
          </a:xfrm>
          <a:prstGeom prst="rect">
            <a:avLst/>
          </a:prstGeom>
          <a:noFill/>
        </p:spPr>
      </p:pic>
      <p:sp>
        <p:nvSpPr>
          <p:cNvPr id="9" name="TextBox 8">
            <a:extLst>
              <a:ext uri="{FF2B5EF4-FFF2-40B4-BE49-F238E27FC236}">
                <a16:creationId xmlns:a16="http://schemas.microsoft.com/office/drawing/2014/main" id="{8D42AA74-B429-4E61-A573-2520017910B1}"/>
              </a:ext>
            </a:extLst>
          </p:cNvPr>
          <p:cNvSpPr txBox="1"/>
          <p:nvPr/>
        </p:nvSpPr>
        <p:spPr>
          <a:xfrm>
            <a:off x="2069793" y="3090446"/>
            <a:ext cx="1651599" cy="338554"/>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600" b="1" dirty="0">
                <a:solidFill>
                  <a:schemeClr val="bg1"/>
                </a:solidFill>
              </a:rPr>
              <a:t>Non MQL Form</a:t>
            </a:r>
          </a:p>
        </p:txBody>
      </p:sp>
      <p:sp>
        <p:nvSpPr>
          <p:cNvPr id="29" name="Text Placeholder 28">
            <a:extLst>
              <a:ext uri="{FF2B5EF4-FFF2-40B4-BE49-F238E27FC236}">
                <a16:creationId xmlns:a16="http://schemas.microsoft.com/office/drawing/2014/main" id="{105DFCDD-A2B0-47E0-85F9-A60F30D37F2B}"/>
              </a:ext>
            </a:extLst>
          </p:cNvPr>
          <p:cNvSpPr>
            <a:spLocks noGrp="1"/>
          </p:cNvSpPr>
          <p:nvPr>
            <p:ph type="body" sz="quarter" idx="16"/>
          </p:nvPr>
        </p:nvSpPr>
        <p:spPr>
          <a:xfrm>
            <a:off x="416342" y="711334"/>
            <a:ext cx="5276001" cy="648103"/>
          </a:xfrm>
        </p:spPr>
        <p:txBody>
          <a:bodyPr lIns="91440" tIns="45720" rIns="91440" bIns="45720" anchor="t"/>
          <a:lstStyle/>
          <a:p>
            <a:r>
              <a:rPr lang="en-US" dirty="0">
                <a:ea typeface="+mn-lt"/>
                <a:cs typeface="+mn-lt"/>
              </a:rPr>
              <a:t>Generally, forms will have 6-7 required fields</a:t>
            </a:r>
            <a:endParaRPr lang="en-US" dirty="0"/>
          </a:p>
        </p:txBody>
      </p:sp>
      <p:sp>
        <p:nvSpPr>
          <p:cNvPr id="10" name="Speech Bubble: Rectangle with Corners Rounded 9">
            <a:extLst>
              <a:ext uri="{FF2B5EF4-FFF2-40B4-BE49-F238E27FC236}">
                <a16:creationId xmlns:a16="http://schemas.microsoft.com/office/drawing/2014/main" id="{7CACFD01-E69F-78B2-DD2B-94B0C1A25584}"/>
              </a:ext>
            </a:extLst>
          </p:cNvPr>
          <p:cNvSpPr/>
          <p:nvPr/>
        </p:nvSpPr>
        <p:spPr>
          <a:xfrm>
            <a:off x="416343" y="5425177"/>
            <a:ext cx="4127155" cy="952457"/>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dirty="0">
                <a:cs typeface="Arial"/>
              </a:rPr>
              <a:t>Non-MQL form is the more basic form and isn’t linked to Inside Sales. This form would be used for gated content on a landing page. </a:t>
            </a:r>
            <a:endParaRPr lang="en-US" sz="1400" dirty="0">
              <a:ea typeface="+mn-lt"/>
              <a:cs typeface="+mn-lt"/>
            </a:endParaRPr>
          </a:p>
        </p:txBody>
      </p:sp>
      <p:pic>
        <p:nvPicPr>
          <p:cNvPr id="5" name="Picture 4">
            <a:extLst>
              <a:ext uri="{FF2B5EF4-FFF2-40B4-BE49-F238E27FC236}">
                <a16:creationId xmlns:a16="http://schemas.microsoft.com/office/drawing/2014/main" id="{BC495E33-D62C-7A63-0B45-B03CDD494578}"/>
              </a:ext>
            </a:extLst>
          </p:cNvPr>
          <p:cNvPicPr>
            <a:picLocks noChangeAspect="1"/>
          </p:cNvPicPr>
          <p:nvPr/>
        </p:nvPicPr>
        <p:blipFill>
          <a:blip r:embed="rId4"/>
          <a:stretch>
            <a:fillRect/>
          </a:stretch>
        </p:blipFill>
        <p:spPr>
          <a:xfrm>
            <a:off x="5903863" y="47529"/>
            <a:ext cx="4632469" cy="6858000"/>
          </a:xfrm>
          <a:prstGeom prst="rect">
            <a:avLst/>
          </a:prstGeom>
        </p:spPr>
      </p:pic>
      <p:sp>
        <p:nvSpPr>
          <p:cNvPr id="8" name="Rectangle 7">
            <a:extLst>
              <a:ext uri="{FF2B5EF4-FFF2-40B4-BE49-F238E27FC236}">
                <a16:creationId xmlns:a16="http://schemas.microsoft.com/office/drawing/2014/main" id="{9BAF3891-285F-445A-ADDB-23099F34997B}"/>
              </a:ext>
            </a:extLst>
          </p:cNvPr>
          <p:cNvSpPr/>
          <p:nvPr/>
        </p:nvSpPr>
        <p:spPr>
          <a:xfrm>
            <a:off x="5846848" y="2102848"/>
            <a:ext cx="4612576" cy="374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1" err="1"/>
          </a:p>
        </p:txBody>
      </p:sp>
      <p:sp>
        <p:nvSpPr>
          <p:cNvPr id="14" name="TextBox 13">
            <a:extLst>
              <a:ext uri="{FF2B5EF4-FFF2-40B4-BE49-F238E27FC236}">
                <a16:creationId xmlns:a16="http://schemas.microsoft.com/office/drawing/2014/main" id="{E786C400-2C04-44B3-96C4-776AE4F1CA7C}"/>
              </a:ext>
            </a:extLst>
          </p:cNvPr>
          <p:cNvSpPr txBox="1"/>
          <p:nvPr/>
        </p:nvSpPr>
        <p:spPr>
          <a:xfrm>
            <a:off x="7610490" y="870649"/>
            <a:ext cx="1203901" cy="345113"/>
          </a:xfrm>
          <a:prstGeom prst="rect">
            <a:avLst/>
          </a:prstGeom>
          <a:solidFill>
            <a:schemeClr val="accent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1600" b="1" dirty="0">
                <a:solidFill>
                  <a:schemeClr val="bg1"/>
                </a:solidFill>
              </a:rPr>
              <a:t>MQL Form</a:t>
            </a:r>
          </a:p>
        </p:txBody>
      </p:sp>
      <p:sp>
        <p:nvSpPr>
          <p:cNvPr id="23" name="TextBox 22">
            <a:extLst>
              <a:ext uri="{FF2B5EF4-FFF2-40B4-BE49-F238E27FC236}">
                <a16:creationId xmlns:a16="http://schemas.microsoft.com/office/drawing/2014/main" id="{08FBC383-E2D1-4810-80B8-0796F1C90205}"/>
              </a:ext>
            </a:extLst>
          </p:cNvPr>
          <p:cNvSpPr txBox="1"/>
          <p:nvPr/>
        </p:nvSpPr>
        <p:spPr>
          <a:xfrm>
            <a:off x="7448871" y="4605414"/>
            <a:ext cx="1542454" cy="338554"/>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1600" b="1" dirty="0">
                <a:solidFill>
                  <a:schemeClr val="bg1"/>
                </a:solidFill>
              </a:rPr>
              <a:t>Hidden Fields</a:t>
            </a:r>
          </a:p>
        </p:txBody>
      </p:sp>
      <p:sp>
        <p:nvSpPr>
          <p:cNvPr id="2" name="Rectangle: Rounded Corners 1">
            <a:extLst>
              <a:ext uri="{FF2B5EF4-FFF2-40B4-BE49-F238E27FC236}">
                <a16:creationId xmlns:a16="http://schemas.microsoft.com/office/drawing/2014/main" id="{AC33B555-5CFD-4FFE-996E-EED7F85CC135}"/>
              </a:ext>
            </a:extLst>
          </p:cNvPr>
          <p:cNvSpPr/>
          <p:nvPr/>
        </p:nvSpPr>
        <p:spPr>
          <a:xfrm>
            <a:off x="5846847" y="2753474"/>
            <a:ext cx="4901004" cy="40569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Speech Bubble: Rectangle with Corners Rounded 15">
            <a:extLst>
              <a:ext uri="{FF2B5EF4-FFF2-40B4-BE49-F238E27FC236}">
                <a16:creationId xmlns:a16="http://schemas.microsoft.com/office/drawing/2014/main" id="{85DC6643-7026-A030-E624-CD8B52F896F4}"/>
              </a:ext>
            </a:extLst>
          </p:cNvPr>
          <p:cNvSpPr/>
          <p:nvPr/>
        </p:nvSpPr>
        <p:spPr>
          <a:xfrm>
            <a:off x="8905197" y="470710"/>
            <a:ext cx="3200675" cy="1328679"/>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US" sz="1400" dirty="0">
                <a:ea typeface="+mn-lt"/>
                <a:cs typeface="+mn-lt"/>
              </a:rPr>
              <a:t>MQL forms there is an additional field of ‘Please provide us with more detail of your need’ which is required and is important for the Inside Sales triage process </a:t>
            </a:r>
          </a:p>
        </p:txBody>
      </p:sp>
    </p:spTree>
    <p:extLst>
      <p:ext uri="{BB962C8B-B14F-4D97-AF65-F5344CB8AC3E}">
        <p14:creationId xmlns:p14="http://schemas.microsoft.com/office/powerpoint/2010/main" val="600210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2">
            <a:extLst>
              <a:ext uri="{FF2B5EF4-FFF2-40B4-BE49-F238E27FC236}">
                <a16:creationId xmlns:a16="http://schemas.microsoft.com/office/drawing/2014/main" id="{890525CA-01FB-71A3-05DA-1BF80592599A}"/>
              </a:ext>
            </a:extLst>
          </p:cNvPr>
          <p:cNvSpPr>
            <a:spLocks noGrp="1"/>
          </p:cNvSpPr>
          <p:nvPr>
            <p:ph type="body" sz="quarter" idx="16"/>
          </p:nvPr>
        </p:nvSpPr>
        <p:spPr>
          <a:xfrm>
            <a:off x="384694" y="973802"/>
            <a:ext cx="11338560" cy="402336"/>
          </a:xfrm>
        </p:spPr>
        <p:txBody>
          <a:bodyPr>
            <a:normAutofit fontScale="92500" lnSpcReduction="10000"/>
          </a:bodyPr>
          <a:lstStyle/>
          <a:p>
            <a:pPr>
              <a:spcAft>
                <a:spcPts val="600"/>
              </a:spcAft>
            </a:pPr>
            <a:r>
              <a:rPr lang="en-US" dirty="0"/>
              <a:t>Landing Pages are treated as part of an email campaign or standalone assets.</a:t>
            </a:r>
          </a:p>
          <a:p>
            <a:pPr>
              <a:spcAft>
                <a:spcPts val="600"/>
              </a:spcAft>
            </a:pPr>
            <a:endParaRPr lang="en-US" dirty="0"/>
          </a:p>
        </p:txBody>
      </p:sp>
      <p:sp>
        <p:nvSpPr>
          <p:cNvPr id="4" name="Title 3">
            <a:extLst>
              <a:ext uri="{FF2B5EF4-FFF2-40B4-BE49-F238E27FC236}">
                <a16:creationId xmlns:a16="http://schemas.microsoft.com/office/drawing/2014/main" id="{E78ABA6C-FC20-4F39-87AB-8D5748B55AC7}"/>
              </a:ext>
            </a:extLst>
          </p:cNvPr>
          <p:cNvSpPr>
            <a:spLocks noGrp="1"/>
          </p:cNvSpPr>
          <p:nvPr>
            <p:ph type="title"/>
          </p:nvPr>
        </p:nvSpPr>
        <p:spPr>
          <a:xfrm>
            <a:off x="346802" y="127275"/>
            <a:ext cx="11338560" cy="768263"/>
          </a:xfrm>
        </p:spPr>
        <p:txBody>
          <a:bodyPr anchor="b">
            <a:normAutofit/>
          </a:bodyPr>
          <a:lstStyle/>
          <a:p>
            <a:r>
              <a:rPr lang="en-US"/>
              <a:t>What is a Landing page?</a:t>
            </a:r>
          </a:p>
        </p:txBody>
      </p:sp>
      <p:sp>
        <p:nvSpPr>
          <p:cNvPr id="52" name="Footer Placeholder 5">
            <a:extLst>
              <a:ext uri="{FF2B5EF4-FFF2-40B4-BE49-F238E27FC236}">
                <a16:creationId xmlns:a16="http://schemas.microsoft.com/office/drawing/2014/main" id="{738F4A5E-3824-7311-6A29-B29E7B3284BE}"/>
              </a:ext>
            </a:extLst>
          </p:cNvPr>
          <p:cNvSpPr>
            <a:spLocks noGrp="1"/>
          </p:cNvSpPr>
          <p:nvPr>
            <p:ph type="ftr" sz="quarter" idx="3"/>
          </p:nvPr>
        </p:nvSpPr>
        <p:spPr>
          <a:xfrm>
            <a:off x="384694" y="6387858"/>
            <a:ext cx="9285484" cy="338087"/>
          </a:xfrm>
        </p:spPr>
        <p:txBody>
          <a:bodyPr/>
          <a:lstStyle/>
          <a:p>
            <a:endParaRPr lang="en-US"/>
          </a:p>
        </p:txBody>
      </p:sp>
      <p:pic>
        <p:nvPicPr>
          <p:cNvPr id="3" name="Picture 2">
            <a:extLst>
              <a:ext uri="{FF2B5EF4-FFF2-40B4-BE49-F238E27FC236}">
                <a16:creationId xmlns:a16="http://schemas.microsoft.com/office/drawing/2014/main" id="{0D3E8330-0D97-110D-C822-5680D017CAD7}"/>
              </a:ext>
            </a:extLst>
          </p:cNvPr>
          <p:cNvPicPr>
            <a:picLocks noChangeAspect="1"/>
          </p:cNvPicPr>
          <p:nvPr/>
        </p:nvPicPr>
        <p:blipFill>
          <a:blip r:embed="rId2"/>
          <a:stretch>
            <a:fillRect/>
          </a:stretch>
        </p:blipFill>
        <p:spPr>
          <a:xfrm>
            <a:off x="607978" y="2673237"/>
            <a:ext cx="3212223" cy="329507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91B84FC-A4D7-91CB-7120-474034F9890E}"/>
              </a:ext>
            </a:extLst>
          </p:cNvPr>
          <p:cNvPicPr>
            <a:picLocks noChangeAspect="1"/>
          </p:cNvPicPr>
          <p:nvPr/>
        </p:nvPicPr>
        <p:blipFill>
          <a:blip r:embed="rId3"/>
          <a:stretch>
            <a:fillRect/>
          </a:stretch>
        </p:blipFill>
        <p:spPr>
          <a:xfrm>
            <a:off x="5475440" y="2673237"/>
            <a:ext cx="3664986" cy="3295076"/>
          </a:xfrm>
          <a:prstGeom prst="rect">
            <a:avLst/>
          </a:prstGeom>
          <a:ln>
            <a:noFill/>
          </a:ln>
          <a:effectLst>
            <a:outerShdw blurRad="292100" dist="139700" dir="2700000" algn="tl" rotWithShape="0">
              <a:srgbClr val="333333">
                <a:alpha val="65000"/>
              </a:srgbClr>
            </a:outerShdw>
          </a:effectLst>
        </p:spPr>
      </p:pic>
      <p:sp>
        <p:nvSpPr>
          <p:cNvPr id="5" name="Content Placeholder 4">
            <a:extLst>
              <a:ext uri="{FF2B5EF4-FFF2-40B4-BE49-F238E27FC236}">
                <a16:creationId xmlns:a16="http://schemas.microsoft.com/office/drawing/2014/main" id="{9C923C46-A18F-2774-2380-73BAEDA9FEC8}"/>
              </a:ext>
            </a:extLst>
          </p:cNvPr>
          <p:cNvSpPr>
            <a:spLocks noGrp="1"/>
          </p:cNvSpPr>
          <p:nvPr>
            <p:ph idx="19"/>
          </p:nvPr>
        </p:nvSpPr>
        <p:spPr>
          <a:xfrm>
            <a:off x="346802" y="1591426"/>
            <a:ext cx="9788707" cy="4581144"/>
          </a:xfrm>
        </p:spPr>
        <p:txBody>
          <a:bodyPr/>
          <a:lstStyle/>
          <a:p>
            <a:r>
              <a:rPr lang="en-GB" dirty="0"/>
              <a:t>Landing pages are standalone pages that can be used to present additional information, including hosting a form or and asset</a:t>
            </a:r>
          </a:p>
          <a:p>
            <a:r>
              <a:rPr lang="en-GB" dirty="0"/>
              <a:t>Landing page templates can be found in the help section of the Toolbox</a:t>
            </a:r>
          </a:p>
        </p:txBody>
      </p:sp>
    </p:spTree>
    <p:extLst>
      <p:ext uri="{BB962C8B-B14F-4D97-AF65-F5344CB8AC3E}">
        <p14:creationId xmlns:p14="http://schemas.microsoft.com/office/powerpoint/2010/main" val="301015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C6ABB1-C8E5-3563-A437-31FCA0AB3E51}"/>
              </a:ext>
            </a:extLst>
          </p:cNvPr>
          <p:cNvPicPr>
            <a:picLocks noChangeAspect="1"/>
          </p:cNvPicPr>
          <p:nvPr/>
        </p:nvPicPr>
        <p:blipFill>
          <a:blip r:embed="rId4"/>
          <a:stretch>
            <a:fillRect/>
          </a:stretch>
        </p:blipFill>
        <p:spPr>
          <a:xfrm>
            <a:off x="6176683" y="1433144"/>
            <a:ext cx="4527178" cy="4584300"/>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BBB3D79F-D9A8-866A-271A-4F549C8FF992}"/>
              </a:ext>
            </a:extLst>
          </p:cNvPr>
          <p:cNvSpPr>
            <a:spLocks noGrp="1"/>
          </p:cNvSpPr>
          <p:nvPr>
            <p:ph idx="18"/>
          </p:nvPr>
        </p:nvSpPr>
        <p:spPr>
          <a:xfrm>
            <a:off x="384694" y="1286358"/>
            <a:ext cx="5532119" cy="4994125"/>
          </a:xfrm>
        </p:spPr>
        <p:txBody>
          <a:bodyPr>
            <a:normAutofit/>
          </a:bodyPr>
          <a:lstStyle/>
          <a:p>
            <a:pPr>
              <a:buFont typeface="Wingdings" panose="05000000000000000000" pitchFamily="2" charset="2"/>
              <a:buChar char="Ø"/>
            </a:pPr>
            <a:r>
              <a:rPr lang="en-US" sz="1800" dirty="0"/>
              <a:t>Hybrid landing page is a combination of offering access to any resources like, whitepapers, fact sheets </a:t>
            </a:r>
            <a:r>
              <a:rPr lang="en-US" sz="1800" dirty="0" err="1"/>
              <a:t>etc</a:t>
            </a:r>
            <a:r>
              <a:rPr lang="en-US" sz="1800" dirty="0"/>
              <a:t> along with a hybrid or an MQL form.</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This can be used as an alternative for gated pages. </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a:t>A Hybrid landing page can be created either with a hybrid form or a standard MQL form</a:t>
            </a:r>
          </a:p>
          <a:p>
            <a:pPr marL="0" indent="0"/>
            <a:endParaRPr lang="en-US" dirty="0"/>
          </a:p>
        </p:txBody>
      </p:sp>
      <p:sp>
        <p:nvSpPr>
          <p:cNvPr id="3" name="Title 2">
            <a:extLst>
              <a:ext uri="{FF2B5EF4-FFF2-40B4-BE49-F238E27FC236}">
                <a16:creationId xmlns:a16="http://schemas.microsoft.com/office/drawing/2014/main" id="{67135040-50D1-029C-790D-F1514E7D67B1}"/>
              </a:ext>
            </a:extLst>
          </p:cNvPr>
          <p:cNvSpPr>
            <a:spLocks noGrp="1"/>
          </p:cNvSpPr>
          <p:nvPr>
            <p:ph type="title"/>
          </p:nvPr>
        </p:nvSpPr>
        <p:spPr>
          <a:xfrm>
            <a:off x="384694" y="294468"/>
            <a:ext cx="11338560" cy="768263"/>
          </a:xfrm>
        </p:spPr>
        <p:txBody>
          <a:bodyPr anchor="b">
            <a:normAutofit/>
          </a:bodyPr>
          <a:lstStyle/>
          <a:p>
            <a:r>
              <a:rPr lang="en-US" dirty="0"/>
              <a:t>Hybrid Landing page</a:t>
            </a:r>
          </a:p>
        </p:txBody>
      </p:sp>
      <p:sp>
        <p:nvSpPr>
          <p:cNvPr id="14" name="Footer Placeholder 4">
            <a:extLst>
              <a:ext uri="{FF2B5EF4-FFF2-40B4-BE49-F238E27FC236}">
                <a16:creationId xmlns:a16="http://schemas.microsoft.com/office/drawing/2014/main" id="{43C7448D-A530-6961-3737-32B63750B8FF}"/>
              </a:ext>
            </a:extLst>
          </p:cNvPr>
          <p:cNvSpPr>
            <a:spLocks noGrp="1"/>
          </p:cNvSpPr>
          <p:nvPr>
            <p:ph type="ftr" sz="quarter" idx="3"/>
          </p:nvPr>
        </p:nvSpPr>
        <p:spPr>
          <a:xfrm>
            <a:off x="384694" y="6387858"/>
            <a:ext cx="9285484" cy="338087"/>
          </a:xfrm>
        </p:spPr>
        <p:txBody>
          <a:bodyPr/>
          <a:lstStyle/>
          <a:p>
            <a:endParaRPr lang="en-US"/>
          </a:p>
        </p:txBody>
      </p:sp>
    </p:spTree>
    <p:extLst>
      <p:ext uri="{BB962C8B-B14F-4D97-AF65-F5344CB8AC3E}">
        <p14:creationId xmlns:p14="http://schemas.microsoft.com/office/powerpoint/2010/main" val="318425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9E3B-5288-F099-3642-01537A9A0843}"/>
              </a:ext>
            </a:extLst>
          </p:cNvPr>
          <p:cNvSpPr>
            <a:spLocks noGrp="1"/>
          </p:cNvSpPr>
          <p:nvPr>
            <p:ph type="title"/>
          </p:nvPr>
        </p:nvSpPr>
        <p:spPr>
          <a:xfrm>
            <a:off x="613608" y="711200"/>
            <a:ext cx="7711242" cy="4576605"/>
          </a:xfrm>
        </p:spPr>
        <p:txBody>
          <a:bodyPr/>
          <a:lstStyle/>
          <a:p>
            <a:r>
              <a:rPr lang="en-GB" dirty="0"/>
              <a:t>Where can I find out more information about Segmentation and exclusions?</a:t>
            </a:r>
          </a:p>
        </p:txBody>
      </p:sp>
    </p:spTree>
    <p:extLst>
      <p:ext uri="{BB962C8B-B14F-4D97-AF65-F5344CB8AC3E}">
        <p14:creationId xmlns:p14="http://schemas.microsoft.com/office/powerpoint/2010/main" val="288660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A92F6B-8D7F-2FD1-776F-2C8FB4AA6455}"/>
              </a:ext>
            </a:extLst>
          </p:cNvPr>
          <p:cNvSpPr>
            <a:spLocks noGrp="1"/>
          </p:cNvSpPr>
          <p:nvPr>
            <p:ph idx="1"/>
          </p:nvPr>
        </p:nvSpPr>
        <p:spPr>
          <a:xfrm>
            <a:off x="384694" y="1286359"/>
            <a:ext cx="6082781" cy="4994125"/>
          </a:xfrm>
        </p:spPr>
        <p:txBody>
          <a:bodyPr/>
          <a:lstStyle/>
          <a:p>
            <a:r>
              <a:rPr lang="en-GB" dirty="0"/>
              <a:t>The </a:t>
            </a:r>
            <a:r>
              <a:rPr lang="en-GB" dirty="0">
                <a:hlinkClick r:id="rId2"/>
              </a:rPr>
              <a:t>IQVIA Segmentation Tool </a:t>
            </a:r>
            <a:r>
              <a:rPr lang="en-GB" dirty="0"/>
              <a:t>is available within the Self Service Tools section of the Toolbox</a:t>
            </a:r>
          </a:p>
          <a:p>
            <a:r>
              <a:rPr lang="en-GB" dirty="0"/>
              <a:t>You can use this tool to:-</a:t>
            </a:r>
          </a:p>
          <a:p>
            <a:pPr lvl="1"/>
            <a:r>
              <a:rPr lang="en-GB" dirty="0"/>
              <a:t>Review the IQVIA Business Personas Deck</a:t>
            </a:r>
          </a:p>
          <a:p>
            <a:pPr lvl="1"/>
            <a:r>
              <a:rPr lang="en-GB" dirty="0"/>
              <a:t>View the segment criteria </a:t>
            </a:r>
          </a:p>
          <a:p>
            <a:pPr lvl="1"/>
            <a:r>
              <a:rPr lang="en-GB" dirty="0"/>
              <a:t>Review the Standard and Master Exclusions</a:t>
            </a:r>
          </a:p>
          <a:p>
            <a:r>
              <a:rPr lang="en-GB" dirty="0"/>
              <a:t>You can also view what the difference is between Standard and Master exclusions</a:t>
            </a:r>
          </a:p>
          <a:p>
            <a:r>
              <a:rPr lang="en-GB" dirty="0"/>
              <a:t>Additional information on segmentation may be found in previous </a:t>
            </a:r>
            <a:r>
              <a:rPr lang="en-GB" dirty="0">
                <a:hlinkClick r:id="rId3"/>
              </a:rPr>
              <a:t>Open Office Hours </a:t>
            </a:r>
            <a:r>
              <a:rPr lang="en-GB" dirty="0"/>
              <a:t>presentation which are also located on the Toolbox</a:t>
            </a:r>
          </a:p>
        </p:txBody>
      </p:sp>
      <p:sp>
        <p:nvSpPr>
          <p:cNvPr id="2" name="Title 1">
            <a:extLst>
              <a:ext uri="{FF2B5EF4-FFF2-40B4-BE49-F238E27FC236}">
                <a16:creationId xmlns:a16="http://schemas.microsoft.com/office/drawing/2014/main" id="{54EB7B00-2A51-65E0-048A-448821012460}"/>
              </a:ext>
            </a:extLst>
          </p:cNvPr>
          <p:cNvSpPr>
            <a:spLocks noGrp="1"/>
          </p:cNvSpPr>
          <p:nvPr>
            <p:ph type="title"/>
          </p:nvPr>
        </p:nvSpPr>
        <p:spPr/>
        <p:txBody>
          <a:bodyPr/>
          <a:lstStyle/>
          <a:p>
            <a:r>
              <a:rPr lang="en-GB" dirty="0"/>
              <a:t>IQVIA Segmentation Tool</a:t>
            </a:r>
          </a:p>
        </p:txBody>
      </p:sp>
      <p:sp>
        <p:nvSpPr>
          <p:cNvPr id="3" name="Footer Placeholder 2">
            <a:extLst>
              <a:ext uri="{FF2B5EF4-FFF2-40B4-BE49-F238E27FC236}">
                <a16:creationId xmlns:a16="http://schemas.microsoft.com/office/drawing/2014/main" id="{81C36D9F-AC1F-A316-113E-96A3F94155E3}"/>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74E8D933-D851-FEE8-A7C1-CEC4AC9CC633}"/>
              </a:ext>
            </a:extLst>
          </p:cNvPr>
          <p:cNvPicPr>
            <a:picLocks noChangeAspect="1"/>
          </p:cNvPicPr>
          <p:nvPr/>
        </p:nvPicPr>
        <p:blipFill>
          <a:blip r:embed="rId4"/>
          <a:stretch>
            <a:fillRect/>
          </a:stretch>
        </p:blipFill>
        <p:spPr>
          <a:xfrm>
            <a:off x="7031130" y="1228232"/>
            <a:ext cx="4333324" cy="4994125"/>
          </a:xfrm>
          <a:prstGeom prst="rect">
            <a:avLst/>
          </a:prstGeom>
        </p:spPr>
      </p:pic>
    </p:spTree>
    <p:extLst>
      <p:ext uri="{BB962C8B-B14F-4D97-AF65-F5344CB8AC3E}">
        <p14:creationId xmlns:p14="http://schemas.microsoft.com/office/powerpoint/2010/main" val="1520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48DA-359F-019C-E6D2-F2B46947793E}"/>
              </a:ext>
            </a:extLst>
          </p:cNvPr>
          <p:cNvSpPr>
            <a:spLocks noGrp="1"/>
          </p:cNvSpPr>
          <p:nvPr>
            <p:ph type="title"/>
          </p:nvPr>
        </p:nvSpPr>
        <p:spPr/>
        <p:txBody>
          <a:bodyPr/>
          <a:lstStyle/>
          <a:p>
            <a:r>
              <a:rPr lang="en-GB" dirty="0"/>
              <a:t>What work do you do to improve database quality?</a:t>
            </a:r>
          </a:p>
        </p:txBody>
      </p:sp>
    </p:spTree>
    <p:extLst>
      <p:ext uri="{BB962C8B-B14F-4D97-AF65-F5344CB8AC3E}">
        <p14:creationId xmlns:p14="http://schemas.microsoft.com/office/powerpoint/2010/main" val="20405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EA9ACE-EF3F-4D7B-963A-32C29770585B}"/>
              </a:ext>
            </a:extLst>
          </p:cNvPr>
          <p:cNvSpPr>
            <a:spLocks noGrp="1"/>
          </p:cNvSpPr>
          <p:nvPr>
            <p:ph type="body" sz="quarter" idx="16"/>
          </p:nvPr>
        </p:nvSpPr>
        <p:spPr>
          <a:xfrm>
            <a:off x="384694" y="803713"/>
            <a:ext cx="11338560" cy="672661"/>
          </a:xfrm>
        </p:spPr>
        <p:txBody>
          <a:bodyPr/>
          <a:lstStyle/>
          <a:p>
            <a:pPr>
              <a:spcAft>
                <a:spcPts val="600"/>
              </a:spcAft>
            </a:pPr>
            <a:r>
              <a:rPr lang="en-GB" sz="1800" dirty="0">
                <a:latin typeface="+mj-lt"/>
              </a:rPr>
              <a:t>A</a:t>
            </a:r>
            <a:r>
              <a:rPr lang="en-GB" sz="1800" dirty="0">
                <a:effectLst/>
                <a:latin typeface="+mj-lt"/>
              </a:rPr>
              <a:t> continuous </a:t>
            </a:r>
            <a:r>
              <a:rPr lang="en-GB" sz="1800" dirty="0">
                <a:latin typeface="+mj-lt"/>
              </a:rPr>
              <a:t>program</a:t>
            </a:r>
            <a:r>
              <a:rPr lang="en-GB" sz="1800" dirty="0">
                <a:effectLst/>
                <a:latin typeface="+mj-lt"/>
              </a:rPr>
              <a:t> aimed at enhancing our marketing database by adding &amp; enriching new contacts while simultaneously removing non-productive ones</a:t>
            </a:r>
            <a:endParaRPr lang="en-US" sz="1800" dirty="0">
              <a:latin typeface="+mj-lt"/>
            </a:endParaRPr>
          </a:p>
        </p:txBody>
      </p:sp>
      <p:sp>
        <p:nvSpPr>
          <p:cNvPr id="4" name="Title 3">
            <a:extLst>
              <a:ext uri="{FF2B5EF4-FFF2-40B4-BE49-F238E27FC236}">
                <a16:creationId xmlns:a16="http://schemas.microsoft.com/office/drawing/2014/main" id="{5AAE9C86-E707-4057-8FB8-52A7E9AC0A8A}"/>
              </a:ext>
            </a:extLst>
          </p:cNvPr>
          <p:cNvSpPr>
            <a:spLocks noGrp="1"/>
          </p:cNvSpPr>
          <p:nvPr>
            <p:ph type="title"/>
          </p:nvPr>
        </p:nvSpPr>
        <p:spPr>
          <a:xfrm>
            <a:off x="318706" y="35451"/>
            <a:ext cx="11338560" cy="768263"/>
          </a:xfrm>
        </p:spPr>
        <p:txBody>
          <a:bodyPr/>
          <a:lstStyle/>
          <a:p>
            <a:r>
              <a:rPr lang="en-US" dirty="0"/>
              <a:t>Marketing Data Hygiene Strategy</a:t>
            </a:r>
          </a:p>
        </p:txBody>
      </p:sp>
      <p:sp>
        <p:nvSpPr>
          <p:cNvPr id="6" name="Content Placeholder 5">
            <a:extLst>
              <a:ext uri="{FF2B5EF4-FFF2-40B4-BE49-F238E27FC236}">
                <a16:creationId xmlns:a16="http://schemas.microsoft.com/office/drawing/2014/main" id="{0276155A-48AD-2895-8AFB-E55FEDB5D099}"/>
              </a:ext>
            </a:extLst>
          </p:cNvPr>
          <p:cNvSpPr>
            <a:spLocks noGrp="1"/>
          </p:cNvSpPr>
          <p:nvPr>
            <p:ph idx="17"/>
          </p:nvPr>
        </p:nvSpPr>
        <p:spPr>
          <a:xfrm>
            <a:off x="7928618" y="1905404"/>
            <a:ext cx="3960379" cy="3980389"/>
          </a:xfrm>
        </p:spPr>
        <p:txBody>
          <a:bodyPr/>
          <a:lstStyle/>
          <a:p>
            <a:pPr marL="0" marR="0" indent="0" algn="ctr">
              <a:lnSpc>
                <a:spcPct val="107000"/>
              </a:lnSpc>
              <a:spcBef>
                <a:spcPts val="0"/>
              </a:spcBef>
              <a:spcAft>
                <a:spcPts val="0"/>
              </a:spcAft>
              <a:buNone/>
            </a:pPr>
            <a:r>
              <a:rPr lang="en-GB" sz="1400" b="1" u="sng" dirty="0">
                <a:effectLst/>
                <a:latin typeface="Arial" panose="020B0604020202020204" pitchFamily="34" charset="0"/>
                <a:ea typeface="Calibri" panose="020F0502020204030204" pitchFamily="34" charset="0"/>
                <a:cs typeface="Arial" panose="020B0604020202020204" pitchFamily="34" charset="0"/>
              </a:rPr>
              <a:t>April 2024 </a:t>
            </a:r>
          </a:p>
          <a:p>
            <a:pPr marL="0" marR="0" indent="0" algn="ctr">
              <a:lnSpc>
                <a:spcPct val="107000"/>
              </a:lnSpc>
              <a:spcBef>
                <a:spcPts val="0"/>
              </a:spcBef>
              <a:spcAft>
                <a:spcPts val="0"/>
              </a:spcAft>
              <a:buNone/>
            </a:pPr>
            <a:endParaRPr lang="en-GB" sz="1400" b="1" u="sng"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Added </a:t>
            </a:r>
            <a:r>
              <a:rPr lang="en-GB" sz="1400" b="1" dirty="0">
                <a:effectLst/>
                <a:latin typeface="Arial" panose="020B0604020202020204" pitchFamily="34" charset="0"/>
                <a:ea typeface="Calibri" panose="020F0502020204030204" pitchFamily="34" charset="0"/>
                <a:cs typeface="Arial" panose="020B0604020202020204" pitchFamily="34" charset="0"/>
              </a:rPr>
              <a:t>162,193 new contacts</a:t>
            </a:r>
            <a:r>
              <a:rPr lang="en-GB" sz="1400" dirty="0">
                <a:effectLst/>
                <a:latin typeface="Arial" panose="020B0604020202020204" pitchFamily="34" charset="0"/>
                <a:ea typeface="Calibri" panose="020F0502020204030204" pitchFamily="34" charset="0"/>
                <a:cs typeface="Arial" panose="020B0604020202020204" pitchFamily="34" charset="0"/>
              </a:rPr>
              <a:t>, primarily Senior Executives and Executives, ready for marketing campaigns. These contacts were carefully chosen to align with our marketing requirements, considering key aspects such as job title, level and industry and were procured through ZoomInfo. Here are some key details: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rPr>
              <a:t>Over 105,000 of these new Contacts instantly qualified for membership in an existing Persona or Bullseye.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rPr>
              <a:t>The geographical distribution of these contacts is global, with nearly half of them located outside the US/Canada. </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GB" sz="1200" dirty="0">
                <a:effectLst/>
                <a:latin typeface="Arial" panose="020B0604020202020204" pitchFamily="34" charset="0"/>
                <a:ea typeface="Calibri" panose="020F0502020204030204" pitchFamily="34" charset="0"/>
              </a:rPr>
              <a:t>To prevent duplication, existing leads and contacts were suppressed.  </a:t>
            </a:r>
            <a:endParaRPr lang="en-US" sz="12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0"/>
              </a:spcAft>
              <a:buNone/>
            </a:pPr>
            <a:r>
              <a:rPr lang="en-GB"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Picture 6">
            <a:extLst>
              <a:ext uri="{FF2B5EF4-FFF2-40B4-BE49-F238E27FC236}">
                <a16:creationId xmlns:a16="http://schemas.microsoft.com/office/drawing/2014/main" id="{74DD91C3-BB85-B2DD-72B4-AE1322F70074}"/>
              </a:ext>
            </a:extLst>
          </p:cNvPr>
          <p:cNvPicPr>
            <a:picLocks noChangeAspect="1"/>
          </p:cNvPicPr>
          <p:nvPr/>
        </p:nvPicPr>
        <p:blipFill>
          <a:blip r:embed="rId2"/>
          <a:stretch>
            <a:fillRect/>
          </a:stretch>
        </p:blipFill>
        <p:spPr>
          <a:xfrm>
            <a:off x="149049" y="2285999"/>
            <a:ext cx="7492633" cy="2828789"/>
          </a:xfrm>
          <a:prstGeom prst="rect">
            <a:avLst/>
          </a:prstGeom>
        </p:spPr>
      </p:pic>
      <p:sp>
        <p:nvSpPr>
          <p:cNvPr id="8" name="TextBox 7">
            <a:extLst>
              <a:ext uri="{FF2B5EF4-FFF2-40B4-BE49-F238E27FC236}">
                <a16:creationId xmlns:a16="http://schemas.microsoft.com/office/drawing/2014/main" id="{8C9DD82B-D423-1662-59FC-F9AA167ADE42}"/>
              </a:ext>
            </a:extLst>
          </p:cNvPr>
          <p:cNvSpPr txBox="1"/>
          <p:nvPr/>
        </p:nvSpPr>
        <p:spPr>
          <a:xfrm>
            <a:off x="3010347" y="1947445"/>
            <a:ext cx="2056973" cy="369332"/>
          </a:xfrm>
          <a:prstGeom prst="rect">
            <a:avLst/>
          </a:prstGeom>
          <a:noFill/>
        </p:spPr>
        <p:txBody>
          <a:bodyPr wrap="none" rtlCol="0">
            <a:spAutoFit/>
          </a:bodyPr>
          <a:lstStyle/>
          <a:p>
            <a:r>
              <a:rPr lang="en-US" b="1" u="sng" dirty="0"/>
              <a:t>2023 Key Metrics</a:t>
            </a:r>
          </a:p>
        </p:txBody>
      </p:sp>
      <p:sp>
        <p:nvSpPr>
          <p:cNvPr id="9" name="TextBox 8">
            <a:extLst>
              <a:ext uri="{FF2B5EF4-FFF2-40B4-BE49-F238E27FC236}">
                <a16:creationId xmlns:a16="http://schemas.microsoft.com/office/drawing/2014/main" id="{570CDBD0-9574-2747-4977-FC48CBAA9AAD}"/>
              </a:ext>
            </a:extLst>
          </p:cNvPr>
          <p:cNvSpPr txBox="1"/>
          <p:nvPr/>
        </p:nvSpPr>
        <p:spPr>
          <a:xfrm>
            <a:off x="1240221" y="5715733"/>
            <a:ext cx="5099345" cy="338554"/>
          </a:xfrm>
          <a:prstGeom prst="rect">
            <a:avLst/>
          </a:prstGeom>
          <a:noFill/>
          <a:ln w="15875">
            <a:solidFill>
              <a:schemeClr val="accent1"/>
            </a:solidFill>
          </a:ln>
        </p:spPr>
        <p:txBody>
          <a:bodyPr wrap="none" rtlCol="0">
            <a:spAutoFit/>
          </a:bodyPr>
          <a:lstStyle/>
          <a:p>
            <a:r>
              <a:rPr lang="en-US" sz="1600" dirty="0">
                <a:solidFill>
                  <a:schemeClr val="accent1"/>
                </a:solidFill>
              </a:rPr>
              <a:t>Monthly: Add new Contacts &amp; enrich existing Contacts</a:t>
            </a:r>
          </a:p>
        </p:txBody>
      </p:sp>
    </p:spTree>
    <p:extLst>
      <p:ext uri="{BB962C8B-B14F-4D97-AF65-F5344CB8AC3E}">
        <p14:creationId xmlns:p14="http://schemas.microsoft.com/office/powerpoint/2010/main" val="1299668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60A306-0A52-2C14-4C72-DA3BE54481EC}"/>
              </a:ext>
            </a:extLst>
          </p:cNvPr>
          <p:cNvPicPr>
            <a:picLocks noChangeAspect="1"/>
          </p:cNvPicPr>
          <p:nvPr/>
        </p:nvPicPr>
        <p:blipFill>
          <a:blip r:embed="rId2"/>
          <a:stretch>
            <a:fillRect/>
          </a:stretch>
        </p:blipFill>
        <p:spPr>
          <a:xfrm>
            <a:off x="5980977" y="2055412"/>
            <a:ext cx="5939980" cy="1765737"/>
          </a:xfrm>
          <a:prstGeom prst="rect">
            <a:avLst/>
          </a:prstGeom>
          <a:noFill/>
        </p:spPr>
      </p:pic>
      <p:sp>
        <p:nvSpPr>
          <p:cNvPr id="2" name="Content Placeholder 1">
            <a:extLst>
              <a:ext uri="{FF2B5EF4-FFF2-40B4-BE49-F238E27FC236}">
                <a16:creationId xmlns:a16="http://schemas.microsoft.com/office/drawing/2014/main" id="{402197E6-2079-4EC0-AADF-935C60348139}"/>
              </a:ext>
            </a:extLst>
          </p:cNvPr>
          <p:cNvSpPr>
            <a:spLocks noGrp="1"/>
          </p:cNvSpPr>
          <p:nvPr>
            <p:ph idx="18"/>
          </p:nvPr>
        </p:nvSpPr>
        <p:spPr>
          <a:xfrm>
            <a:off x="384694" y="1702626"/>
            <a:ext cx="5532119" cy="4577857"/>
          </a:xfrm>
        </p:spPr>
        <p:txBody>
          <a:bodyPr>
            <a:normAutofit/>
          </a:bodyPr>
          <a:lstStyle/>
          <a:p>
            <a:pPr marL="0" indent="0">
              <a:lnSpc>
                <a:spcPct val="90000"/>
              </a:lnSpc>
              <a:buNone/>
            </a:pPr>
            <a:r>
              <a:rPr lang="en-US" sz="1400" u="sng"/>
              <a:t>Objective</a:t>
            </a:r>
          </a:p>
          <a:p>
            <a:pPr>
              <a:lnSpc>
                <a:spcPct val="90000"/>
              </a:lnSpc>
            </a:pPr>
            <a:r>
              <a:rPr lang="en-US" sz="1400"/>
              <a:t>As part of a comprehensive </a:t>
            </a:r>
            <a:r>
              <a:rPr lang="en-US" sz="1400" i="1"/>
              <a:t>Data Hygiene </a:t>
            </a:r>
            <a:r>
              <a:rPr lang="en-US" sz="1400"/>
              <a:t>strategy, develop criteria and a systematic process to </a:t>
            </a:r>
            <a:r>
              <a:rPr lang="en-US" sz="1400" b="1"/>
              <a:t>cleanse unproductive/‘bad’ records </a:t>
            </a:r>
            <a:r>
              <a:rPr lang="en-US" sz="1400"/>
              <a:t>(Leads &amp; Contacts) from Eloqua and/or CRM quarterly. </a:t>
            </a:r>
          </a:p>
          <a:p>
            <a:pPr marL="0" indent="0">
              <a:lnSpc>
                <a:spcPct val="90000"/>
              </a:lnSpc>
              <a:spcBef>
                <a:spcPts val="1800"/>
              </a:spcBef>
              <a:buNone/>
            </a:pPr>
            <a:r>
              <a:rPr lang="en-US" sz="1400" u="sng"/>
              <a:t>Benefits</a:t>
            </a:r>
          </a:p>
          <a:p>
            <a:pPr>
              <a:lnSpc>
                <a:spcPct val="90000"/>
              </a:lnSpc>
            </a:pPr>
            <a:r>
              <a:rPr lang="en-US" sz="1400" i="1"/>
              <a:t>Reduce Costs </a:t>
            </a:r>
            <a:r>
              <a:rPr lang="en-US" sz="1400"/>
              <a:t>– monitor &amp; manage record counts to stay within contractual thresholds for Eloqua</a:t>
            </a:r>
          </a:p>
          <a:p>
            <a:pPr>
              <a:lnSpc>
                <a:spcPct val="90000"/>
              </a:lnSpc>
            </a:pPr>
            <a:r>
              <a:rPr lang="en-US" sz="1400" i="1"/>
              <a:t>Improve Email Deliverability </a:t>
            </a:r>
            <a:r>
              <a:rPr lang="en-US" sz="1400"/>
              <a:t>– limit bounce backs and emails marked as spam, avoid blacklisting by ISPs</a:t>
            </a:r>
          </a:p>
          <a:p>
            <a:pPr>
              <a:lnSpc>
                <a:spcPct val="90000"/>
              </a:lnSpc>
            </a:pPr>
            <a:r>
              <a:rPr lang="en-US" sz="1400" i="1"/>
              <a:t>Accurate Analytics </a:t>
            </a:r>
            <a:r>
              <a:rPr lang="en-US" sz="1400"/>
              <a:t>– better idea of how effective outreach is, likely improve open/click rates</a:t>
            </a:r>
          </a:p>
          <a:p>
            <a:pPr marL="0" indent="0">
              <a:lnSpc>
                <a:spcPct val="90000"/>
              </a:lnSpc>
              <a:spcBef>
                <a:spcPts val="1800"/>
              </a:spcBef>
              <a:buNone/>
            </a:pPr>
            <a:r>
              <a:rPr lang="en-US" sz="1400" u="sng"/>
              <a:t>Why updating both platforms is ideal</a:t>
            </a:r>
          </a:p>
          <a:p>
            <a:pPr>
              <a:lnSpc>
                <a:spcPct val="90000"/>
              </a:lnSpc>
            </a:pPr>
            <a:r>
              <a:rPr lang="en-US" sz="1400"/>
              <a:t>Keep data similar between platforms</a:t>
            </a:r>
          </a:p>
          <a:p>
            <a:pPr>
              <a:lnSpc>
                <a:spcPct val="90000"/>
              </a:lnSpc>
            </a:pPr>
            <a:r>
              <a:rPr lang="en-US" sz="1400"/>
              <a:t>Ensure that ‘bad’ records are not re-introduced into Eloqua from CRM</a:t>
            </a:r>
          </a:p>
          <a:p>
            <a:pPr>
              <a:lnSpc>
                <a:spcPct val="90000"/>
              </a:lnSpc>
            </a:pPr>
            <a:endParaRPr lang="en-US" sz="1400"/>
          </a:p>
        </p:txBody>
      </p:sp>
      <p:sp>
        <p:nvSpPr>
          <p:cNvPr id="3" name="Text Placeholder 2">
            <a:extLst>
              <a:ext uri="{FF2B5EF4-FFF2-40B4-BE49-F238E27FC236}">
                <a16:creationId xmlns:a16="http://schemas.microsoft.com/office/drawing/2014/main" id="{BCEA9ACE-EF3F-4D7B-963A-32C29770585B}"/>
              </a:ext>
            </a:extLst>
          </p:cNvPr>
          <p:cNvSpPr>
            <a:spLocks noGrp="1"/>
          </p:cNvSpPr>
          <p:nvPr>
            <p:ph type="body" sz="quarter" idx="16"/>
          </p:nvPr>
        </p:nvSpPr>
        <p:spPr>
          <a:xfrm>
            <a:off x="384694" y="1081826"/>
            <a:ext cx="11338560" cy="402336"/>
          </a:xfrm>
        </p:spPr>
        <p:txBody>
          <a:bodyPr>
            <a:normAutofit/>
          </a:bodyPr>
          <a:lstStyle/>
          <a:p>
            <a:pPr>
              <a:spcAft>
                <a:spcPts val="600"/>
              </a:spcAft>
            </a:pPr>
            <a:r>
              <a:rPr lang="en-GB" sz="1800" dirty="0">
                <a:effectLst/>
                <a:latin typeface="+mj-lt"/>
              </a:rPr>
              <a:t>Data Cleansing</a:t>
            </a:r>
            <a:endParaRPr lang="en-US" sz="1800" dirty="0">
              <a:latin typeface="+mj-lt"/>
            </a:endParaRPr>
          </a:p>
        </p:txBody>
      </p:sp>
      <p:sp>
        <p:nvSpPr>
          <p:cNvPr id="4" name="Title 3">
            <a:extLst>
              <a:ext uri="{FF2B5EF4-FFF2-40B4-BE49-F238E27FC236}">
                <a16:creationId xmlns:a16="http://schemas.microsoft.com/office/drawing/2014/main" id="{5AAE9C86-E707-4057-8FB8-52A7E9AC0A8A}"/>
              </a:ext>
            </a:extLst>
          </p:cNvPr>
          <p:cNvSpPr>
            <a:spLocks noGrp="1"/>
          </p:cNvSpPr>
          <p:nvPr>
            <p:ph type="title"/>
          </p:nvPr>
        </p:nvSpPr>
        <p:spPr>
          <a:xfrm>
            <a:off x="384694" y="294468"/>
            <a:ext cx="11338560" cy="768263"/>
          </a:xfrm>
        </p:spPr>
        <p:txBody>
          <a:bodyPr anchor="b">
            <a:normAutofit/>
          </a:bodyPr>
          <a:lstStyle/>
          <a:p>
            <a:r>
              <a:rPr lang="en-US" dirty="0"/>
              <a:t>Marketing Data Hygiene Strategy</a:t>
            </a:r>
          </a:p>
        </p:txBody>
      </p:sp>
      <p:sp>
        <p:nvSpPr>
          <p:cNvPr id="11" name="Footer Placeholder 5">
            <a:extLst>
              <a:ext uri="{FF2B5EF4-FFF2-40B4-BE49-F238E27FC236}">
                <a16:creationId xmlns:a16="http://schemas.microsoft.com/office/drawing/2014/main" id="{994D09C4-46A4-2BB0-D6C1-3BAE9EC604B4}"/>
              </a:ext>
            </a:extLst>
          </p:cNvPr>
          <p:cNvSpPr>
            <a:spLocks noGrp="1"/>
          </p:cNvSpPr>
          <p:nvPr>
            <p:ph type="ftr" sz="quarter" idx="3"/>
          </p:nvPr>
        </p:nvSpPr>
        <p:spPr>
          <a:xfrm>
            <a:off x="384694" y="6387858"/>
            <a:ext cx="9285484" cy="338087"/>
          </a:xfrm>
        </p:spPr>
        <p:txBody>
          <a:bodyPr/>
          <a:lstStyle/>
          <a:p>
            <a:endParaRPr lang="en-US"/>
          </a:p>
        </p:txBody>
      </p:sp>
      <p:sp>
        <p:nvSpPr>
          <p:cNvPr id="7" name="Content Placeholder 1">
            <a:extLst>
              <a:ext uri="{FF2B5EF4-FFF2-40B4-BE49-F238E27FC236}">
                <a16:creationId xmlns:a16="http://schemas.microsoft.com/office/drawing/2014/main" id="{C6D41797-96B9-169D-6E4D-168CC9CE1BD3}"/>
              </a:ext>
            </a:extLst>
          </p:cNvPr>
          <p:cNvSpPr txBox="1">
            <a:spLocks/>
          </p:cNvSpPr>
          <p:nvPr/>
        </p:nvSpPr>
        <p:spPr>
          <a:xfrm>
            <a:off x="6708417" y="4050871"/>
            <a:ext cx="4485099" cy="1148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buFont typeface="Wingdings" panose="05000000000000000000" pitchFamily="2" charset="2"/>
              <a:buChar char="v"/>
            </a:pPr>
            <a:r>
              <a:rPr lang="en-US" sz="1600" u="sng" dirty="0"/>
              <a:t>Exclusions: Records that will not be deleted</a:t>
            </a:r>
          </a:p>
          <a:p>
            <a:r>
              <a:rPr lang="en-US" sz="1600" dirty="0"/>
              <a:t>Contacts associated with opportunities</a:t>
            </a:r>
          </a:p>
          <a:p>
            <a:r>
              <a:rPr lang="en-US" sz="1600" dirty="0"/>
              <a:t>Contact/Leads associated with MQLS</a:t>
            </a:r>
          </a:p>
          <a:p>
            <a:endParaRPr lang="en-US" dirty="0"/>
          </a:p>
        </p:txBody>
      </p:sp>
    </p:spTree>
    <p:extLst>
      <p:ext uri="{BB962C8B-B14F-4D97-AF65-F5344CB8AC3E}">
        <p14:creationId xmlns:p14="http://schemas.microsoft.com/office/powerpoint/2010/main" val="30545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972565-B463-4A0D-AE01-73E66F414133}"/>
              </a:ext>
            </a:extLst>
          </p:cNvPr>
          <p:cNvSpPr>
            <a:spLocks noGrp="1"/>
          </p:cNvSpPr>
          <p:nvPr>
            <p:ph idx="1"/>
          </p:nvPr>
        </p:nvSpPr>
        <p:spPr/>
        <p:txBody>
          <a:bodyPr/>
          <a:lstStyle/>
          <a:p>
            <a:r>
              <a:rPr lang="en-US" dirty="0"/>
              <a:t>Welcome</a:t>
            </a:r>
          </a:p>
          <a:p>
            <a:r>
              <a:rPr lang="en-US" dirty="0"/>
              <a:t>Best Practice: </a:t>
            </a:r>
            <a:r>
              <a:rPr lang="en-US" i="1" dirty="0"/>
              <a:t>Survey Feedback/Hot Topics</a:t>
            </a:r>
          </a:p>
          <a:p>
            <a:r>
              <a:rPr lang="en-US" dirty="0"/>
              <a:t>Open Q&amp;A/Discussion</a:t>
            </a:r>
          </a:p>
        </p:txBody>
      </p:sp>
      <p:sp>
        <p:nvSpPr>
          <p:cNvPr id="3" name="Title 2">
            <a:extLst>
              <a:ext uri="{FF2B5EF4-FFF2-40B4-BE49-F238E27FC236}">
                <a16:creationId xmlns:a16="http://schemas.microsoft.com/office/drawing/2014/main" id="{FD2B8B85-2E5A-4FD5-B022-868DF0E3763F}"/>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27065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D526-434E-FEA2-7772-920093A1B02E}"/>
              </a:ext>
            </a:extLst>
          </p:cNvPr>
          <p:cNvSpPr>
            <a:spLocks noGrp="1"/>
          </p:cNvSpPr>
          <p:nvPr>
            <p:ph type="title"/>
          </p:nvPr>
        </p:nvSpPr>
        <p:spPr/>
        <p:txBody>
          <a:bodyPr/>
          <a:lstStyle/>
          <a:p>
            <a:r>
              <a:rPr lang="en-GB" dirty="0"/>
              <a:t>How can I provide feedback?</a:t>
            </a:r>
          </a:p>
        </p:txBody>
      </p:sp>
    </p:spTree>
    <p:extLst>
      <p:ext uri="{BB962C8B-B14F-4D97-AF65-F5344CB8AC3E}">
        <p14:creationId xmlns:p14="http://schemas.microsoft.com/office/powerpoint/2010/main" val="72213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0DC937-DC23-9A39-71E7-9306B0F1E662}"/>
              </a:ext>
            </a:extLst>
          </p:cNvPr>
          <p:cNvSpPr>
            <a:spLocks noGrp="1"/>
          </p:cNvSpPr>
          <p:nvPr>
            <p:ph idx="1"/>
          </p:nvPr>
        </p:nvSpPr>
        <p:spPr>
          <a:xfrm>
            <a:off x="384694" y="1286359"/>
            <a:ext cx="5540977" cy="4994125"/>
          </a:xfrm>
        </p:spPr>
        <p:txBody>
          <a:bodyPr/>
          <a:lstStyle/>
          <a:p>
            <a:r>
              <a:rPr lang="en-GB" dirty="0"/>
              <a:t>You may want to provide feedback on our services or have suggestions for improvements</a:t>
            </a:r>
          </a:p>
          <a:p>
            <a:r>
              <a:rPr lang="en-GB" dirty="0"/>
              <a:t>Contact Us form has the option to provide feedback specifically about the dashboard or if you want to provide other feedback you can choose ‘I have a question’ as the request type and provide details in the comments section</a:t>
            </a:r>
          </a:p>
          <a:p>
            <a:pPr lvl="1"/>
            <a:r>
              <a:rPr lang="en-GB" dirty="0"/>
              <a:t>*New feedback option coming soon to provide specific types of feedback including on team members</a:t>
            </a:r>
          </a:p>
          <a:p>
            <a:r>
              <a:rPr lang="en-GB" dirty="0">
                <a:hlinkClick r:id="rId2"/>
              </a:rPr>
              <a:t>IQVIA Impact Program</a:t>
            </a:r>
            <a:endParaRPr lang="en-GB" dirty="0"/>
          </a:p>
          <a:p>
            <a:r>
              <a:rPr lang="en-GB" dirty="0"/>
              <a:t>Feedback is always reviewed and appreciated </a:t>
            </a:r>
          </a:p>
        </p:txBody>
      </p:sp>
      <p:sp>
        <p:nvSpPr>
          <p:cNvPr id="3" name="Title 2">
            <a:extLst>
              <a:ext uri="{FF2B5EF4-FFF2-40B4-BE49-F238E27FC236}">
                <a16:creationId xmlns:a16="http://schemas.microsoft.com/office/drawing/2014/main" id="{BD4722E0-4515-818A-37F0-2A0207EE7384}"/>
              </a:ext>
            </a:extLst>
          </p:cNvPr>
          <p:cNvSpPr>
            <a:spLocks noGrp="1"/>
          </p:cNvSpPr>
          <p:nvPr>
            <p:ph type="title"/>
          </p:nvPr>
        </p:nvSpPr>
        <p:spPr/>
        <p:txBody>
          <a:bodyPr/>
          <a:lstStyle/>
          <a:p>
            <a:r>
              <a:rPr lang="en-GB" dirty="0"/>
              <a:t>Tools for providing feedback</a:t>
            </a:r>
          </a:p>
        </p:txBody>
      </p:sp>
      <p:pic>
        <p:nvPicPr>
          <p:cNvPr id="6" name="Picture 5">
            <a:extLst>
              <a:ext uri="{FF2B5EF4-FFF2-40B4-BE49-F238E27FC236}">
                <a16:creationId xmlns:a16="http://schemas.microsoft.com/office/drawing/2014/main" id="{BEC7F299-D8CC-E05A-BD4C-535654112009}"/>
              </a:ext>
            </a:extLst>
          </p:cNvPr>
          <p:cNvPicPr>
            <a:picLocks noChangeAspect="1"/>
          </p:cNvPicPr>
          <p:nvPr/>
        </p:nvPicPr>
        <p:blipFill>
          <a:blip r:embed="rId3"/>
          <a:stretch>
            <a:fillRect/>
          </a:stretch>
        </p:blipFill>
        <p:spPr>
          <a:xfrm>
            <a:off x="6781999" y="4566964"/>
            <a:ext cx="4281114" cy="154585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E903DC2-738D-645F-A278-E53DC82E29DB}"/>
              </a:ext>
            </a:extLst>
          </p:cNvPr>
          <p:cNvPicPr>
            <a:picLocks noChangeAspect="1"/>
          </p:cNvPicPr>
          <p:nvPr/>
        </p:nvPicPr>
        <p:blipFill>
          <a:blip r:embed="rId4"/>
          <a:stretch>
            <a:fillRect/>
          </a:stretch>
        </p:blipFill>
        <p:spPr>
          <a:xfrm>
            <a:off x="6781999" y="1258827"/>
            <a:ext cx="4344533" cy="3112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63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4F7D-D9CC-5BB9-1524-C60458086BB7}"/>
              </a:ext>
            </a:extLst>
          </p:cNvPr>
          <p:cNvSpPr>
            <a:spLocks noGrp="1"/>
          </p:cNvSpPr>
          <p:nvPr>
            <p:ph type="title"/>
          </p:nvPr>
        </p:nvSpPr>
        <p:spPr/>
        <p:txBody>
          <a:bodyPr/>
          <a:lstStyle/>
          <a:p>
            <a:r>
              <a:rPr lang="en-GB" dirty="0"/>
              <a:t>Where can I go for help?</a:t>
            </a:r>
          </a:p>
        </p:txBody>
      </p:sp>
    </p:spTree>
    <p:extLst>
      <p:ext uri="{BB962C8B-B14F-4D97-AF65-F5344CB8AC3E}">
        <p14:creationId xmlns:p14="http://schemas.microsoft.com/office/powerpoint/2010/main" val="109323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69BD71-7050-8060-8AD6-E7A05F08A934}"/>
              </a:ext>
            </a:extLst>
          </p:cNvPr>
          <p:cNvSpPr>
            <a:spLocks noGrp="1"/>
          </p:cNvSpPr>
          <p:nvPr>
            <p:ph idx="1"/>
          </p:nvPr>
        </p:nvSpPr>
        <p:spPr/>
        <p:txBody>
          <a:bodyPr/>
          <a:lstStyle/>
          <a:p>
            <a:r>
              <a:rPr lang="en-GB" dirty="0"/>
              <a:t>Abundance of resources on the Marketing Operations Toolbox</a:t>
            </a:r>
          </a:p>
          <a:p>
            <a:pPr lvl="1"/>
            <a:r>
              <a:rPr lang="en-GB" dirty="0">
                <a:hlinkClick r:id="rId2"/>
              </a:rPr>
              <a:t>FAQs</a:t>
            </a:r>
            <a:r>
              <a:rPr lang="en-GB" dirty="0"/>
              <a:t> </a:t>
            </a:r>
          </a:p>
          <a:p>
            <a:pPr lvl="1"/>
            <a:r>
              <a:rPr lang="en-GB" dirty="0"/>
              <a:t>Help</a:t>
            </a:r>
          </a:p>
          <a:p>
            <a:pPr lvl="1"/>
            <a:r>
              <a:rPr lang="en-GB" dirty="0">
                <a:hlinkClick r:id="rId3"/>
              </a:rPr>
              <a:t>Open Office Hours presentations</a:t>
            </a:r>
            <a:endParaRPr lang="en-GB" dirty="0"/>
          </a:p>
          <a:p>
            <a:pPr lvl="1"/>
            <a:r>
              <a:rPr lang="en-GB" dirty="0">
                <a:hlinkClick r:id="rId4"/>
              </a:rPr>
              <a:t>Reporting Resources</a:t>
            </a:r>
            <a:endParaRPr lang="en-GB" dirty="0"/>
          </a:p>
          <a:p>
            <a:pPr lvl="1"/>
            <a:r>
              <a:rPr lang="en-GB" dirty="0">
                <a:hlinkClick r:id="rId5"/>
              </a:rPr>
              <a:t>Training</a:t>
            </a:r>
            <a:endParaRPr lang="en-GB" dirty="0"/>
          </a:p>
          <a:p>
            <a:pPr lvl="1"/>
            <a:r>
              <a:rPr lang="en-GB" dirty="0">
                <a:hlinkClick r:id="rId6"/>
              </a:rPr>
              <a:t>Contact Us</a:t>
            </a:r>
            <a:endParaRPr lang="en-GB" dirty="0"/>
          </a:p>
          <a:p>
            <a:r>
              <a:rPr lang="en-GB" dirty="0"/>
              <a:t>Monthly Open Office Hours sessions</a:t>
            </a:r>
          </a:p>
        </p:txBody>
      </p:sp>
      <p:sp>
        <p:nvSpPr>
          <p:cNvPr id="3" name="Title 2">
            <a:extLst>
              <a:ext uri="{FF2B5EF4-FFF2-40B4-BE49-F238E27FC236}">
                <a16:creationId xmlns:a16="http://schemas.microsoft.com/office/drawing/2014/main" id="{71607AA0-86D1-0BF7-9FDE-9BDF5ADF0FD2}"/>
              </a:ext>
            </a:extLst>
          </p:cNvPr>
          <p:cNvSpPr>
            <a:spLocks noGrp="1"/>
          </p:cNvSpPr>
          <p:nvPr>
            <p:ph type="title"/>
          </p:nvPr>
        </p:nvSpPr>
        <p:spPr/>
        <p:txBody>
          <a:bodyPr/>
          <a:lstStyle/>
          <a:p>
            <a:r>
              <a:rPr lang="en-GB" dirty="0"/>
              <a:t>Available resources</a:t>
            </a:r>
          </a:p>
        </p:txBody>
      </p:sp>
      <p:pic>
        <p:nvPicPr>
          <p:cNvPr id="6" name="Picture 5">
            <a:extLst>
              <a:ext uri="{FF2B5EF4-FFF2-40B4-BE49-F238E27FC236}">
                <a16:creationId xmlns:a16="http://schemas.microsoft.com/office/drawing/2014/main" id="{CD2529B3-E355-0F6C-9E10-56F65B50D202}"/>
              </a:ext>
            </a:extLst>
          </p:cNvPr>
          <p:cNvPicPr>
            <a:picLocks noChangeAspect="1"/>
          </p:cNvPicPr>
          <p:nvPr/>
        </p:nvPicPr>
        <p:blipFill>
          <a:blip r:embed="rId7"/>
          <a:stretch>
            <a:fillRect/>
          </a:stretch>
        </p:blipFill>
        <p:spPr>
          <a:xfrm>
            <a:off x="666837" y="4229553"/>
            <a:ext cx="1755779" cy="164791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441E6E5-F5A4-7325-FE50-2089314F17A7}"/>
              </a:ext>
            </a:extLst>
          </p:cNvPr>
          <p:cNvPicPr>
            <a:picLocks noChangeAspect="1"/>
          </p:cNvPicPr>
          <p:nvPr/>
        </p:nvPicPr>
        <p:blipFill>
          <a:blip r:embed="rId8"/>
          <a:stretch>
            <a:fillRect/>
          </a:stretch>
        </p:blipFill>
        <p:spPr>
          <a:xfrm>
            <a:off x="4277344" y="1862580"/>
            <a:ext cx="6943725" cy="105513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AF7D3D5-3A74-7662-FE7F-7E97A6457823}"/>
              </a:ext>
            </a:extLst>
          </p:cNvPr>
          <p:cNvPicPr>
            <a:picLocks noChangeAspect="1"/>
          </p:cNvPicPr>
          <p:nvPr/>
        </p:nvPicPr>
        <p:blipFill>
          <a:blip r:embed="rId9"/>
          <a:stretch>
            <a:fillRect/>
          </a:stretch>
        </p:blipFill>
        <p:spPr>
          <a:xfrm>
            <a:off x="7965702" y="3320731"/>
            <a:ext cx="2985945" cy="255673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7B66B997-6FDC-B73E-BE80-AFEBF85147C6}"/>
              </a:ext>
            </a:extLst>
          </p:cNvPr>
          <p:cNvPicPr>
            <a:picLocks noChangeAspect="1"/>
          </p:cNvPicPr>
          <p:nvPr/>
        </p:nvPicPr>
        <p:blipFill>
          <a:blip r:embed="rId10"/>
          <a:stretch>
            <a:fillRect/>
          </a:stretch>
        </p:blipFill>
        <p:spPr>
          <a:xfrm>
            <a:off x="3471890" y="4544057"/>
            <a:ext cx="3444538" cy="1310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60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E8E9-9BBD-7887-9EAA-8298A9394373}"/>
              </a:ext>
            </a:extLst>
          </p:cNvPr>
          <p:cNvSpPr>
            <a:spLocks noGrp="1"/>
          </p:cNvSpPr>
          <p:nvPr>
            <p:ph type="title"/>
          </p:nvPr>
        </p:nvSpPr>
        <p:spPr>
          <a:xfrm>
            <a:off x="619125" y="711200"/>
            <a:ext cx="7279998" cy="4576605"/>
          </a:xfrm>
        </p:spPr>
        <p:txBody>
          <a:bodyPr/>
          <a:lstStyle/>
          <a:p>
            <a:r>
              <a:rPr lang="en-GB" dirty="0"/>
              <a:t>Who does what in Marketing Operations?</a:t>
            </a:r>
          </a:p>
        </p:txBody>
      </p:sp>
    </p:spTree>
    <p:extLst>
      <p:ext uri="{BB962C8B-B14F-4D97-AF65-F5344CB8AC3E}">
        <p14:creationId xmlns:p14="http://schemas.microsoft.com/office/powerpoint/2010/main" val="40509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4EB55B-BAB0-9C6E-0EA3-952366C7EFB1}"/>
              </a:ext>
            </a:extLst>
          </p:cNvPr>
          <p:cNvSpPr>
            <a:spLocks noGrp="1"/>
          </p:cNvSpPr>
          <p:nvPr>
            <p:ph idx="1"/>
          </p:nvPr>
        </p:nvSpPr>
        <p:spPr>
          <a:xfrm>
            <a:off x="384693" y="1286359"/>
            <a:ext cx="10121941" cy="4994125"/>
          </a:xfrm>
        </p:spPr>
        <p:txBody>
          <a:bodyPr/>
          <a:lstStyle/>
          <a:p>
            <a:r>
              <a:rPr lang="en-GB" dirty="0"/>
              <a:t>About Us section of the Toolbox</a:t>
            </a:r>
          </a:p>
          <a:p>
            <a:r>
              <a:rPr lang="en-GB" dirty="0"/>
              <a:t>More detailed breakdown of team and responsibilities including org chart coming soon</a:t>
            </a:r>
          </a:p>
        </p:txBody>
      </p:sp>
      <p:sp>
        <p:nvSpPr>
          <p:cNvPr id="3" name="Title 2">
            <a:extLst>
              <a:ext uri="{FF2B5EF4-FFF2-40B4-BE49-F238E27FC236}">
                <a16:creationId xmlns:a16="http://schemas.microsoft.com/office/drawing/2014/main" id="{372B7305-F9D6-4042-6517-5DED63694283}"/>
              </a:ext>
            </a:extLst>
          </p:cNvPr>
          <p:cNvSpPr>
            <a:spLocks noGrp="1"/>
          </p:cNvSpPr>
          <p:nvPr>
            <p:ph type="title"/>
          </p:nvPr>
        </p:nvSpPr>
        <p:spPr/>
        <p:txBody>
          <a:bodyPr/>
          <a:lstStyle/>
          <a:p>
            <a:r>
              <a:rPr lang="en-GB" dirty="0"/>
              <a:t>Marketing Operations Team</a:t>
            </a:r>
          </a:p>
        </p:txBody>
      </p:sp>
      <p:sp>
        <p:nvSpPr>
          <p:cNvPr id="4" name="Footer Placeholder 3">
            <a:extLst>
              <a:ext uri="{FF2B5EF4-FFF2-40B4-BE49-F238E27FC236}">
                <a16:creationId xmlns:a16="http://schemas.microsoft.com/office/drawing/2014/main" id="{3DCE5F75-1BA3-1729-F4F1-0DF1855BFA03}"/>
              </a:ext>
            </a:extLst>
          </p:cNvPr>
          <p:cNvSpPr>
            <a:spLocks noGrp="1"/>
          </p:cNvSpPr>
          <p:nvPr>
            <p:ph type="ftr" sz="quarter" idx="3"/>
          </p:nvPr>
        </p:nvSpPr>
        <p:spPr/>
        <p:txBody>
          <a:bodyPr/>
          <a:lstStyle/>
          <a:p>
            <a:endParaRPr lang="en-US" dirty="0"/>
          </a:p>
        </p:txBody>
      </p:sp>
      <p:pic>
        <p:nvPicPr>
          <p:cNvPr id="5" name="Content Placeholder 5">
            <a:extLst>
              <a:ext uri="{FF2B5EF4-FFF2-40B4-BE49-F238E27FC236}">
                <a16:creationId xmlns:a16="http://schemas.microsoft.com/office/drawing/2014/main" id="{043367E6-F669-740F-6B44-BB3104926E53}"/>
              </a:ext>
            </a:extLst>
          </p:cNvPr>
          <p:cNvPicPr>
            <a:picLocks noChangeAspect="1"/>
          </p:cNvPicPr>
          <p:nvPr/>
        </p:nvPicPr>
        <p:blipFill>
          <a:blip r:embed="rId2"/>
          <a:stretch>
            <a:fillRect/>
          </a:stretch>
        </p:blipFill>
        <p:spPr>
          <a:xfrm>
            <a:off x="1685366" y="2192941"/>
            <a:ext cx="7763091" cy="3788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858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5921F-E2CE-4D1D-B2C9-53542872E72D}"/>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209226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8C524C-9A53-4D86-B780-099467E78525}"/>
              </a:ext>
            </a:extLst>
          </p:cNvPr>
          <p:cNvSpPr>
            <a:spLocks noGrp="1"/>
          </p:cNvSpPr>
          <p:nvPr>
            <p:ph idx="1"/>
          </p:nvPr>
        </p:nvSpPr>
        <p:spPr>
          <a:xfrm>
            <a:off x="384694" y="1733834"/>
            <a:ext cx="5004052" cy="4276349"/>
          </a:xfrm>
        </p:spPr>
        <p:txBody>
          <a:bodyPr/>
          <a:lstStyle/>
          <a:p>
            <a:r>
              <a:rPr lang="en-US" dirty="0"/>
              <a:t>Get your questions answered by the marketing automation team.  MA Open Office Hours are held monthly with the following agenda:</a:t>
            </a:r>
          </a:p>
          <a:p>
            <a:pPr lvl="1"/>
            <a:r>
              <a:rPr lang="en-US" dirty="0"/>
              <a:t>Learn about a tip or best practice  </a:t>
            </a:r>
          </a:p>
          <a:p>
            <a:pPr lvl="1"/>
            <a:r>
              <a:rPr lang="en-US" dirty="0"/>
              <a:t>Ask a question – Pre-submit your questions </a:t>
            </a:r>
            <a:r>
              <a:rPr lang="en-US" u="sng" dirty="0">
                <a:hlinkClick r:id="rId2"/>
              </a:rPr>
              <a:t>here</a:t>
            </a:r>
            <a:r>
              <a:rPr lang="en-US" u="sng" dirty="0"/>
              <a:t> </a:t>
            </a:r>
            <a:r>
              <a:rPr lang="en-US" dirty="0"/>
              <a:t>or ask during the office hours</a:t>
            </a:r>
            <a:endParaRPr lang="en-US" dirty="0">
              <a:cs typeface="Arial"/>
            </a:endParaRPr>
          </a:p>
          <a:p>
            <a:pPr lvl="1"/>
            <a:r>
              <a:rPr lang="en-US" dirty="0"/>
              <a:t>Learn how to leverage IQVIA’s marketing systems and processes most effectively</a:t>
            </a:r>
            <a:endParaRPr lang="en-US" dirty="0">
              <a:cs typeface="Arial"/>
            </a:endParaRPr>
          </a:p>
          <a:p>
            <a:pPr lvl="1"/>
            <a:endParaRPr lang="en-US" dirty="0"/>
          </a:p>
          <a:p>
            <a:r>
              <a:rPr lang="en-US" b="1" u="sng" dirty="0"/>
              <a:t>Action:</a:t>
            </a:r>
            <a:r>
              <a:rPr lang="en-US" b="1" dirty="0"/>
              <a:t> </a:t>
            </a:r>
            <a:r>
              <a:rPr lang="en-US" dirty="0"/>
              <a:t>Sign up </a:t>
            </a:r>
            <a:r>
              <a:rPr lang="en-US" dirty="0">
                <a:hlinkClick r:id="rId3"/>
              </a:rPr>
              <a:t>here</a:t>
            </a:r>
            <a:r>
              <a:rPr lang="en-US" dirty="0"/>
              <a:t>, if you need to be added to the outlook invite</a:t>
            </a:r>
            <a:endParaRPr lang="en-US" dirty="0">
              <a:cs typeface="Arial"/>
            </a:endParaRPr>
          </a:p>
          <a:p>
            <a:endParaRPr lang="en-GB" dirty="0"/>
          </a:p>
          <a:p>
            <a:r>
              <a:rPr lang="en-US" b="1" u="sng" dirty="0">
                <a:cs typeface="Arial"/>
              </a:rPr>
              <a:t>Reminder: </a:t>
            </a:r>
            <a:r>
              <a:rPr lang="en-US" dirty="0">
                <a:cs typeface="Arial"/>
              </a:rPr>
              <a:t>Save your questions for the end or enter in the chat. We will address as many as we can!</a:t>
            </a:r>
          </a:p>
          <a:p>
            <a:endParaRPr lang="en-GB" dirty="0"/>
          </a:p>
        </p:txBody>
      </p:sp>
      <p:sp>
        <p:nvSpPr>
          <p:cNvPr id="4" name="Title 3">
            <a:extLst>
              <a:ext uri="{FF2B5EF4-FFF2-40B4-BE49-F238E27FC236}">
                <a16:creationId xmlns:a16="http://schemas.microsoft.com/office/drawing/2014/main" id="{E42B8F4A-7A4B-45BF-B1D1-FEB2E02DE873}"/>
              </a:ext>
            </a:extLst>
          </p:cNvPr>
          <p:cNvSpPr>
            <a:spLocks noGrp="1"/>
          </p:cNvSpPr>
          <p:nvPr>
            <p:ph type="title"/>
          </p:nvPr>
        </p:nvSpPr>
        <p:spPr/>
        <p:txBody>
          <a:bodyPr/>
          <a:lstStyle/>
          <a:p>
            <a:r>
              <a:rPr lang="en-US" dirty="0"/>
              <a:t>Marketing Operations Open Office Hours </a:t>
            </a:r>
            <a:endParaRPr lang="en-GB" dirty="0"/>
          </a:p>
        </p:txBody>
      </p:sp>
      <p:pic>
        <p:nvPicPr>
          <p:cNvPr id="7" name="Picture 6">
            <a:extLst>
              <a:ext uri="{FF2B5EF4-FFF2-40B4-BE49-F238E27FC236}">
                <a16:creationId xmlns:a16="http://schemas.microsoft.com/office/drawing/2014/main" id="{8971DC2E-BABE-4487-B9E1-D802B0DB3DDC}"/>
              </a:ext>
            </a:extLst>
          </p:cNvPr>
          <p:cNvPicPr>
            <a:picLocks noChangeAspect="1"/>
          </p:cNvPicPr>
          <p:nvPr/>
        </p:nvPicPr>
        <p:blipFill>
          <a:blip r:embed="rId4"/>
          <a:stretch>
            <a:fillRect/>
          </a:stretch>
        </p:blipFill>
        <p:spPr>
          <a:xfrm>
            <a:off x="6429890" y="1733835"/>
            <a:ext cx="4534533" cy="3620005"/>
          </a:xfrm>
          <a:prstGeom prst="rect">
            <a:avLst/>
          </a:prstGeom>
        </p:spPr>
      </p:pic>
    </p:spTree>
    <p:extLst>
      <p:ext uri="{BB962C8B-B14F-4D97-AF65-F5344CB8AC3E}">
        <p14:creationId xmlns:p14="http://schemas.microsoft.com/office/powerpoint/2010/main" val="4920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AD1A0-71EA-2634-D440-30043C650BDD}"/>
              </a:ext>
            </a:extLst>
          </p:cNvPr>
          <p:cNvSpPr>
            <a:spLocks noGrp="1"/>
          </p:cNvSpPr>
          <p:nvPr>
            <p:ph type="title"/>
          </p:nvPr>
        </p:nvSpPr>
        <p:spPr/>
        <p:txBody>
          <a:bodyPr/>
          <a:lstStyle/>
          <a:p>
            <a:r>
              <a:rPr lang="en-GB" dirty="0"/>
              <a:t>Where can I find the email templates?</a:t>
            </a:r>
          </a:p>
        </p:txBody>
      </p:sp>
    </p:spTree>
    <p:extLst>
      <p:ext uri="{BB962C8B-B14F-4D97-AF65-F5344CB8AC3E}">
        <p14:creationId xmlns:p14="http://schemas.microsoft.com/office/powerpoint/2010/main" val="418389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6EE597-4344-E214-10F7-5245C426705F}"/>
              </a:ext>
            </a:extLst>
          </p:cNvPr>
          <p:cNvSpPr>
            <a:spLocks noGrp="1"/>
          </p:cNvSpPr>
          <p:nvPr>
            <p:ph idx="1"/>
          </p:nvPr>
        </p:nvSpPr>
        <p:spPr>
          <a:xfrm>
            <a:off x="384694" y="1286359"/>
            <a:ext cx="11483456" cy="1936557"/>
          </a:xfrm>
        </p:spPr>
        <p:txBody>
          <a:bodyPr/>
          <a:lstStyle/>
          <a:p>
            <a:r>
              <a:rPr lang="en-GB" dirty="0"/>
              <a:t>Our suite of email templates can be found on the </a:t>
            </a:r>
            <a:r>
              <a:rPr lang="en-GB" dirty="0">
                <a:hlinkClick r:id="rId2"/>
              </a:rPr>
              <a:t>Marketing Operations Toolbox </a:t>
            </a:r>
            <a:r>
              <a:rPr lang="en-GB" dirty="0"/>
              <a:t>within the Help Section (click on see more at the bottom of the page to access the Help section) and by clicking on the Help – Outreach Requests CTA</a:t>
            </a:r>
          </a:p>
          <a:p>
            <a:r>
              <a:rPr lang="en-GB" dirty="0"/>
              <a:t>Scroll down to Step 2: Pick your Campaign Structure and templates </a:t>
            </a:r>
          </a:p>
          <a:p>
            <a:r>
              <a:rPr lang="en-GB" dirty="0"/>
              <a:t>Click on the appropriate Templates CTA</a:t>
            </a:r>
          </a:p>
          <a:p>
            <a:r>
              <a:rPr lang="en-GB" dirty="0"/>
              <a:t>You can then view and select to download word versions of the templates</a:t>
            </a:r>
          </a:p>
          <a:p>
            <a:pPr marL="0" indent="0">
              <a:buNone/>
            </a:pPr>
            <a:endParaRPr lang="en-GB" dirty="0"/>
          </a:p>
        </p:txBody>
      </p:sp>
      <p:sp>
        <p:nvSpPr>
          <p:cNvPr id="3" name="Title 2">
            <a:extLst>
              <a:ext uri="{FF2B5EF4-FFF2-40B4-BE49-F238E27FC236}">
                <a16:creationId xmlns:a16="http://schemas.microsoft.com/office/drawing/2014/main" id="{815F944E-874B-2F71-A0B1-719B1E0ECDDF}"/>
              </a:ext>
            </a:extLst>
          </p:cNvPr>
          <p:cNvSpPr>
            <a:spLocks noGrp="1"/>
          </p:cNvSpPr>
          <p:nvPr>
            <p:ph type="title"/>
          </p:nvPr>
        </p:nvSpPr>
        <p:spPr/>
        <p:txBody>
          <a:bodyPr/>
          <a:lstStyle/>
          <a:p>
            <a:r>
              <a:rPr lang="en-GB" dirty="0"/>
              <a:t>Eloqua Email and Landing Page Templates</a:t>
            </a:r>
          </a:p>
        </p:txBody>
      </p:sp>
      <p:pic>
        <p:nvPicPr>
          <p:cNvPr id="8" name="Picture 7">
            <a:extLst>
              <a:ext uri="{FF2B5EF4-FFF2-40B4-BE49-F238E27FC236}">
                <a16:creationId xmlns:a16="http://schemas.microsoft.com/office/drawing/2014/main" id="{B06156EC-5750-48E3-DB3E-40E2519FF6D8}"/>
              </a:ext>
            </a:extLst>
          </p:cNvPr>
          <p:cNvPicPr>
            <a:picLocks noChangeAspect="1"/>
          </p:cNvPicPr>
          <p:nvPr/>
        </p:nvPicPr>
        <p:blipFill>
          <a:blip r:embed="rId3"/>
          <a:stretch>
            <a:fillRect/>
          </a:stretch>
        </p:blipFill>
        <p:spPr>
          <a:xfrm>
            <a:off x="384695" y="3130231"/>
            <a:ext cx="4835006" cy="2196072"/>
          </a:xfrm>
          <a:prstGeom prst="rect">
            <a:avLst/>
          </a:prstGeom>
        </p:spPr>
      </p:pic>
      <p:pic>
        <p:nvPicPr>
          <p:cNvPr id="10" name="Picture 9">
            <a:extLst>
              <a:ext uri="{FF2B5EF4-FFF2-40B4-BE49-F238E27FC236}">
                <a16:creationId xmlns:a16="http://schemas.microsoft.com/office/drawing/2014/main" id="{1C787E6A-1861-DC0C-09A9-22BD8E0AA9F1}"/>
              </a:ext>
            </a:extLst>
          </p:cNvPr>
          <p:cNvPicPr>
            <a:picLocks noChangeAspect="1"/>
          </p:cNvPicPr>
          <p:nvPr/>
        </p:nvPicPr>
        <p:blipFill rotWithShape="1">
          <a:blip r:embed="rId4"/>
          <a:srcRect r="16833"/>
          <a:stretch/>
        </p:blipFill>
        <p:spPr>
          <a:xfrm>
            <a:off x="4559568" y="5124450"/>
            <a:ext cx="3897355" cy="1147429"/>
          </a:xfrm>
          <a:prstGeom prst="rect">
            <a:avLst/>
          </a:prstGeom>
        </p:spPr>
      </p:pic>
      <p:pic>
        <p:nvPicPr>
          <p:cNvPr id="14" name="Picture 13">
            <a:extLst>
              <a:ext uri="{FF2B5EF4-FFF2-40B4-BE49-F238E27FC236}">
                <a16:creationId xmlns:a16="http://schemas.microsoft.com/office/drawing/2014/main" id="{E4DC8651-B8E5-0A73-5FF2-470AEEC2765C}"/>
              </a:ext>
            </a:extLst>
          </p:cNvPr>
          <p:cNvPicPr>
            <a:picLocks noChangeAspect="1"/>
          </p:cNvPicPr>
          <p:nvPr/>
        </p:nvPicPr>
        <p:blipFill>
          <a:blip r:embed="rId5"/>
          <a:stretch>
            <a:fillRect/>
          </a:stretch>
        </p:blipFill>
        <p:spPr>
          <a:xfrm>
            <a:off x="8226813" y="3130231"/>
            <a:ext cx="3180180" cy="2285181"/>
          </a:xfrm>
          <a:prstGeom prst="rect">
            <a:avLst/>
          </a:prstGeom>
        </p:spPr>
      </p:pic>
      <p:sp>
        <p:nvSpPr>
          <p:cNvPr id="15" name="Oval 14">
            <a:extLst>
              <a:ext uri="{FF2B5EF4-FFF2-40B4-BE49-F238E27FC236}">
                <a16:creationId xmlns:a16="http://schemas.microsoft.com/office/drawing/2014/main" id="{FD9C0A40-C301-350A-79AE-F4471F7674B1}"/>
              </a:ext>
            </a:extLst>
          </p:cNvPr>
          <p:cNvSpPr/>
          <p:nvPr/>
        </p:nvSpPr>
        <p:spPr>
          <a:xfrm>
            <a:off x="285750" y="5124450"/>
            <a:ext cx="781050" cy="390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16" name="Oval 15">
            <a:extLst>
              <a:ext uri="{FF2B5EF4-FFF2-40B4-BE49-F238E27FC236}">
                <a16:creationId xmlns:a16="http://schemas.microsoft.com/office/drawing/2014/main" id="{4BD60CBD-B80A-0C46-6BAC-327B65935480}"/>
              </a:ext>
            </a:extLst>
          </p:cNvPr>
          <p:cNvSpPr/>
          <p:nvPr/>
        </p:nvSpPr>
        <p:spPr>
          <a:xfrm>
            <a:off x="6136772" y="5191393"/>
            <a:ext cx="1258420" cy="390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18" name="Arrow: Bent-Up 17">
            <a:extLst>
              <a:ext uri="{FF2B5EF4-FFF2-40B4-BE49-F238E27FC236}">
                <a16:creationId xmlns:a16="http://schemas.microsoft.com/office/drawing/2014/main" id="{8A6FA8A0-0AFB-ED9E-D630-2A3B3BAA05BB}"/>
              </a:ext>
            </a:extLst>
          </p:cNvPr>
          <p:cNvSpPr/>
          <p:nvPr/>
        </p:nvSpPr>
        <p:spPr>
          <a:xfrm>
            <a:off x="8582221" y="5429216"/>
            <a:ext cx="581025" cy="593568"/>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19" name="Arrow: Bent-Up 18">
            <a:extLst>
              <a:ext uri="{FF2B5EF4-FFF2-40B4-BE49-F238E27FC236}">
                <a16:creationId xmlns:a16="http://schemas.microsoft.com/office/drawing/2014/main" id="{9DF4E50A-8854-B9A8-12A1-EEBCC12C4196}"/>
              </a:ext>
            </a:extLst>
          </p:cNvPr>
          <p:cNvSpPr/>
          <p:nvPr/>
        </p:nvSpPr>
        <p:spPr>
          <a:xfrm rot="5400000">
            <a:off x="3930787" y="5390055"/>
            <a:ext cx="581025" cy="616218"/>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Tree>
    <p:extLst>
      <p:ext uri="{BB962C8B-B14F-4D97-AF65-F5344CB8AC3E}">
        <p14:creationId xmlns:p14="http://schemas.microsoft.com/office/powerpoint/2010/main" val="97607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3AD1A0-71EA-2634-D440-30043C650BDD}"/>
              </a:ext>
            </a:extLst>
          </p:cNvPr>
          <p:cNvSpPr>
            <a:spLocks noGrp="1"/>
          </p:cNvSpPr>
          <p:nvPr>
            <p:ph type="title"/>
          </p:nvPr>
        </p:nvSpPr>
        <p:spPr/>
        <p:txBody>
          <a:bodyPr/>
          <a:lstStyle/>
          <a:p>
            <a:r>
              <a:rPr lang="en-GB" dirty="0"/>
              <a:t>What is the Marketer Dashboard and How can I access it?</a:t>
            </a:r>
          </a:p>
        </p:txBody>
      </p:sp>
    </p:spTree>
    <p:extLst>
      <p:ext uri="{BB962C8B-B14F-4D97-AF65-F5344CB8AC3E}">
        <p14:creationId xmlns:p14="http://schemas.microsoft.com/office/powerpoint/2010/main" val="8171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02EF4C-74F9-EDAA-3038-E08DF497B033}"/>
              </a:ext>
            </a:extLst>
          </p:cNvPr>
          <p:cNvSpPr>
            <a:spLocks noGrp="1"/>
          </p:cNvSpPr>
          <p:nvPr>
            <p:ph idx="1"/>
          </p:nvPr>
        </p:nvSpPr>
        <p:spPr>
          <a:xfrm>
            <a:off x="384694" y="1286359"/>
            <a:ext cx="7368656" cy="4994125"/>
          </a:xfrm>
        </p:spPr>
        <p:txBody>
          <a:bodyPr/>
          <a:lstStyle/>
          <a:p>
            <a:r>
              <a:rPr lang="en-GB" dirty="0"/>
              <a:t>Introduced in 2023 and is a single location to view and manage your active requests including event requests</a:t>
            </a:r>
          </a:p>
          <a:p>
            <a:r>
              <a:rPr lang="en-GB" dirty="0"/>
              <a:t>Should be used to manage conversations relating to the request</a:t>
            </a:r>
          </a:p>
          <a:p>
            <a:r>
              <a:rPr lang="en-GB" dirty="0"/>
              <a:t>Can be used to add attachments</a:t>
            </a:r>
          </a:p>
          <a:p>
            <a:r>
              <a:rPr lang="en-GB" dirty="0"/>
              <a:t>Can be accessed from any of the </a:t>
            </a:r>
            <a:r>
              <a:rPr lang="en-GB" dirty="0" err="1"/>
              <a:t>SmartSheet</a:t>
            </a:r>
            <a:r>
              <a:rPr lang="en-GB" dirty="0"/>
              <a:t> notifications you receive</a:t>
            </a:r>
          </a:p>
          <a:p>
            <a:r>
              <a:rPr lang="en-GB" dirty="0"/>
              <a:t>We will be looking to add a link to the Marketer Dashboard onto the </a:t>
            </a:r>
            <a:r>
              <a:rPr lang="en-GB" dirty="0">
                <a:hlinkClick r:id="rId2"/>
              </a:rPr>
              <a:t>Toolbox</a:t>
            </a:r>
            <a:endParaRPr lang="en-GB" dirty="0"/>
          </a:p>
          <a:p>
            <a:r>
              <a:rPr lang="en-GB" dirty="0"/>
              <a:t>A basic </a:t>
            </a:r>
            <a:r>
              <a:rPr lang="en-GB" dirty="0">
                <a:hlinkClick r:id="rId3"/>
              </a:rPr>
              <a:t>guide</a:t>
            </a:r>
            <a:r>
              <a:rPr lang="en-GB" dirty="0"/>
              <a:t> can be found on the Toolbox within the </a:t>
            </a:r>
            <a:r>
              <a:rPr lang="en-GB" dirty="0">
                <a:hlinkClick r:id="rId4"/>
              </a:rPr>
              <a:t>Training</a:t>
            </a:r>
            <a:r>
              <a:rPr lang="en-GB" dirty="0"/>
              <a:t> section under Resources</a:t>
            </a:r>
          </a:p>
          <a:p>
            <a:endParaRPr lang="en-GB" dirty="0"/>
          </a:p>
        </p:txBody>
      </p:sp>
      <p:sp>
        <p:nvSpPr>
          <p:cNvPr id="6" name="Title 5">
            <a:extLst>
              <a:ext uri="{FF2B5EF4-FFF2-40B4-BE49-F238E27FC236}">
                <a16:creationId xmlns:a16="http://schemas.microsoft.com/office/drawing/2014/main" id="{337693FC-8504-4549-1DDC-757A4DFE1DD4}"/>
              </a:ext>
            </a:extLst>
          </p:cNvPr>
          <p:cNvSpPr>
            <a:spLocks noGrp="1"/>
          </p:cNvSpPr>
          <p:nvPr>
            <p:ph type="title"/>
          </p:nvPr>
        </p:nvSpPr>
        <p:spPr/>
        <p:txBody>
          <a:bodyPr/>
          <a:lstStyle/>
          <a:p>
            <a:r>
              <a:rPr lang="en-GB" dirty="0"/>
              <a:t>Marketer Dashboard</a:t>
            </a:r>
          </a:p>
        </p:txBody>
      </p:sp>
      <p:sp>
        <p:nvSpPr>
          <p:cNvPr id="5" name="Footer Placeholder 4">
            <a:extLst>
              <a:ext uri="{FF2B5EF4-FFF2-40B4-BE49-F238E27FC236}">
                <a16:creationId xmlns:a16="http://schemas.microsoft.com/office/drawing/2014/main" id="{0811B601-90B4-185E-F667-9D5E30B9699A}"/>
              </a:ext>
            </a:extLst>
          </p:cNvPr>
          <p:cNvSpPr>
            <a:spLocks noGrp="1"/>
          </p:cNvSpPr>
          <p:nvPr>
            <p:ph type="ftr" sz="quarter" idx="3"/>
          </p:nvPr>
        </p:nvSpPr>
        <p:spPr/>
        <p:txBody>
          <a:bodyPr/>
          <a:lstStyle/>
          <a:p>
            <a:endParaRPr lang="en-US" dirty="0"/>
          </a:p>
        </p:txBody>
      </p:sp>
      <p:pic>
        <p:nvPicPr>
          <p:cNvPr id="8" name="Picture 7">
            <a:extLst>
              <a:ext uri="{FF2B5EF4-FFF2-40B4-BE49-F238E27FC236}">
                <a16:creationId xmlns:a16="http://schemas.microsoft.com/office/drawing/2014/main" id="{42177F5B-47A2-3B81-65A2-EA74B12D2687}"/>
              </a:ext>
            </a:extLst>
          </p:cNvPr>
          <p:cNvPicPr>
            <a:picLocks noChangeAspect="1"/>
          </p:cNvPicPr>
          <p:nvPr/>
        </p:nvPicPr>
        <p:blipFill rotWithShape="1">
          <a:blip r:embed="rId5"/>
          <a:srcRect b="32940"/>
          <a:stretch/>
        </p:blipFill>
        <p:spPr>
          <a:xfrm>
            <a:off x="8019860" y="1320298"/>
            <a:ext cx="3048190" cy="491635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FB0963D-139B-7B2F-D17A-6700A988D84D}"/>
              </a:ext>
            </a:extLst>
          </p:cNvPr>
          <p:cNvPicPr>
            <a:picLocks noChangeAspect="1"/>
          </p:cNvPicPr>
          <p:nvPr/>
        </p:nvPicPr>
        <p:blipFill>
          <a:blip r:embed="rId6"/>
          <a:stretch>
            <a:fillRect/>
          </a:stretch>
        </p:blipFill>
        <p:spPr>
          <a:xfrm>
            <a:off x="429518" y="4159316"/>
            <a:ext cx="4233705" cy="1622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298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B94957-0D8E-A9D9-947F-56F1F3ACB4BB}"/>
              </a:ext>
            </a:extLst>
          </p:cNvPr>
          <p:cNvPicPr>
            <a:picLocks noChangeAspect="1"/>
          </p:cNvPicPr>
          <p:nvPr/>
        </p:nvPicPr>
        <p:blipFill rotWithShape="1">
          <a:blip r:embed="rId2"/>
          <a:srcRect b="32940"/>
          <a:stretch/>
        </p:blipFill>
        <p:spPr>
          <a:xfrm>
            <a:off x="7219919" y="611771"/>
            <a:ext cx="3850014" cy="6209595"/>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71D1B6FC-28A9-95B5-C9A8-19C82CB5ECE9}"/>
              </a:ext>
            </a:extLst>
          </p:cNvPr>
          <p:cNvSpPr>
            <a:spLocks noGrp="1"/>
          </p:cNvSpPr>
          <p:nvPr>
            <p:ph type="title"/>
          </p:nvPr>
        </p:nvSpPr>
        <p:spPr/>
        <p:txBody>
          <a:bodyPr/>
          <a:lstStyle/>
          <a:p>
            <a:r>
              <a:rPr lang="en-GB" dirty="0"/>
              <a:t>Marketer Dashboard Overview</a:t>
            </a:r>
          </a:p>
        </p:txBody>
      </p:sp>
      <p:sp>
        <p:nvSpPr>
          <p:cNvPr id="5" name="Footer Placeholder 4">
            <a:extLst>
              <a:ext uri="{FF2B5EF4-FFF2-40B4-BE49-F238E27FC236}">
                <a16:creationId xmlns:a16="http://schemas.microsoft.com/office/drawing/2014/main" id="{EA07F8BF-15B1-914C-A3B9-4E9AA955A895}"/>
              </a:ext>
            </a:extLst>
          </p:cNvPr>
          <p:cNvSpPr>
            <a:spLocks noGrp="1"/>
          </p:cNvSpPr>
          <p:nvPr>
            <p:ph type="ftr" sz="quarter" idx="3"/>
          </p:nvPr>
        </p:nvSpPr>
        <p:spPr/>
        <p:txBody>
          <a:bodyPr/>
          <a:lstStyle/>
          <a:p>
            <a:endParaRPr lang="en-US" dirty="0"/>
          </a:p>
        </p:txBody>
      </p:sp>
      <p:sp>
        <p:nvSpPr>
          <p:cNvPr id="6" name="TextBox 5">
            <a:extLst>
              <a:ext uri="{FF2B5EF4-FFF2-40B4-BE49-F238E27FC236}">
                <a16:creationId xmlns:a16="http://schemas.microsoft.com/office/drawing/2014/main" id="{33B9FF7E-50EC-9E0A-6F21-8AFE277DD792}"/>
              </a:ext>
            </a:extLst>
          </p:cNvPr>
          <p:cNvSpPr txBox="1"/>
          <p:nvPr/>
        </p:nvSpPr>
        <p:spPr>
          <a:xfrm>
            <a:off x="415716" y="1062731"/>
            <a:ext cx="5323648" cy="584775"/>
          </a:xfrm>
          <a:prstGeom prst="rect">
            <a:avLst/>
          </a:prstGeom>
          <a:noFill/>
        </p:spPr>
        <p:txBody>
          <a:bodyPr wrap="square" rtlCol="0">
            <a:spAutoFit/>
          </a:bodyPr>
          <a:lstStyle/>
          <a:p>
            <a:r>
              <a:rPr lang="en-GB" sz="1600" u="sng" dirty="0">
                <a:solidFill>
                  <a:schemeClr val="accent1"/>
                </a:solidFill>
                <a:hlinkClick r:id="rId3"/>
              </a:rPr>
              <a:t>https://app.smartsheet.com/b/publish?EQBCT=7d8fc3b3ab874594bc86783fa3cb80b4</a:t>
            </a:r>
            <a:endParaRPr lang="en-GB" sz="1600" u="sng" dirty="0">
              <a:solidFill>
                <a:schemeClr val="accent1"/>
              </a:solidFill>
            </a:endParaRPr>
          </a:p>
        </p:txBody>
      </p:sp>
      <p:pic>
        <p:nvPicPr>
          <p:cNvPr id="11" name="Picture 10">
            <a:extLst>
              <a:ext uri="{FF2B5EF4-FFF2-40B4-BE49-F238E27FC236}">
                <a16:creationId xmlns:a16="http://schemas.microsoft.com/office/drawing/2014/main" id="{9CB0C173-121C-BC3C-8BCB-90D7BA91DF0B}"/>
              </a:ext>
            </a:extLst>
          </p:cNvPr>
          <p:cNvPicPr>
            <a:picLocks noChangeAspect="1"/>
          </p:cNvPicPr>
          <p:nvPr/>
        </p:nvPicPr>
        <p:blipFill>
          <a:blip r:embed="rId4"/>
          <a:stretch>
            <a:fillRect/>
          </a:stretch>
        </p:blipFill>
        <p:spPr>
          <a:xfrm>
            <a:off x="4940216" y="5378281"/>
            <a:ext cx="1112218" cy="584775"/>
          </a:xfrm>
          <a:prstGeom prst="rect">
            <a:avLst/>
          </a:prstGeom>
          <a:ln>
            <a:solidFill>
              <a:srgbClr val="005587"/>
            </a:solidFill>
            <a:prstDash val="dash"/>
          </a:ln>
        </p:spPr>
      </p:pic>
      <p:sp>
        <p:nvSpPr>
          <p:cNvPr id="14" name="TextBox 13">
            <a:extLst>
              <a:ext uri="{FF2B5EF4-FFF2-40B4-BE49-F238E27FC236}">
                <a16:creationId xmlns:a16="http://schemas.microsoft.com/office/drawing/2014/main" id="{19BCE936-1C8F-5941-FCB1-56242BAD1B05}"/>
              </a:ext>
            </a:extLst>
          </p:cNvPr>
          <p:cNvSpPr txBox="1"/>
          <p:nvPr/>
        </p:nvSpPr>
        <p:spPr>
          <a:xfrm>
            <a:off x="415716" y="1830994"/>
            <a:ext cx="3392804" cy="4524315"/>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tx2"/>
                </a:solidFill>
              </a:rPr>
              <a:t>The dashboard allows you to view all of your open requests for any of the Marketing Operations intake forms</a:t>
            </a:r>
          </a:p>
          <a:p>
            <a:pPr marL="285750" indent="-285750">
              <a:buFont typeface="Arial" panose="020B0604020202020204" pitchFamily="34" charset="0"/>
              <a:buChar char="•"/>
            </a:pPr>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The introduction section explains how you can use the dashboard</a:t>
            </a:r>
          </a:p>
          <a:p>
            <a:pPr marL="285750" indent="-285750">
              <a:buFont typeface="Arial" panose="020B0604020202020204" pitchFamily="34" charset="0"/>
              <a:buChar char="•"/>
            </a:pPr>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There is also a links section on the right which links to the dashboard for completed requests</a:t>
            </a:r>
          </a:p>
          <a:p>
            <a:pPr marL="285750" indent="-285750">
              <a:buFont typeface="Arial" panose="020B0604020202020204" pitchFamily="34" charset="0"/>
              <a:buChar char="•"/>
            </a:pPr>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Each intake/request type has it’s own row/section and you can filter your requests within each of these sections</a:t>
            </a:r>
          </a:p>
        </p:txBody>
      </p:sp>
      <p:pic>
        <p:nvPicPr>
          <p:cNvPr id="16" name="Picture 15">
            <a:extLst>
              <a:ext uri="{FF2B5EF4-FFF2-40B4-BE49-F238E27FC236}">
                <a16:creationId xmlns:a16="http://schemas.microsoft.com/office/drawing/2014/main" id="{3C398802-1BCA-EF1E-E153-8098F0F92856}"/>
              </a:ext>
            </a:extLst>
          </p:cNvPr>
          <p:cNvPicPr>
            <a:picLocks noChangeAspect="1"/>
          </p:cNvPicPr>
          <p:nvPr/>
        </p:nvPicPr>
        <p:blipFill>
          <a:blip r:embed="rId5"/>
          <a:stretch>
            <a:fillRect/>
          </a:stretch>
        </p:blipFill>
        <p:spPr>
          <a:xfrm>
            <a:off x="3952447" y="1842516"/>
            <a:ext cx="3087756" cy="1715420"/>
          </a:xfrm>
          <a:prstGeom prst="rect">
            <a:avLst/>
          </a:prstGeom>
          <a:ln>
            <a:solidFill>
              <a:schemeClr val="tx1"/>
            </a:solidFill>
            <a:prstDash val="dash"/>
          </a:ln>
        </p:spPr>
      </p:pic>
      <p:sp>
        <p:nvSpPr>
          <p:cNvPr id="17" name="Rectangle 16">
            <a:extLst>
              <a:ext uri="{FF2B5EF4-FFF2-40B4-BE49-F238E27FC236}">
                <a16:creationId xmlns:a16="http://schemas.microsoft.com/office/drawing/2014/main" id="{98E11D17-4646-2FCA-6327-44BE126D1952}"/>
              </a:ext>
            </a:extLst>
          </p:cNvPr>
          <p:cNvSpPr/>
          <p:nvPr/>
        </p:nvSpPr>
        <p:spPr>
          <a:xfrm>
            <a:off x="7279146" y="1269605"/>
            <a:ext cx="1817198" cy="101205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18" name="Rectangle 17">
            <a:extLst>
              <a:ext uri="{FF2B5EF4-FFF2-40B4-BE49-F238E27FC236}">
                <a16:creationId xmlns:a16="http://schemas.microsoft.com/office/drawing/2014/main" id="{74D97617-EF46-EA65-237C-ACB2D2D50C5C}"/>
              </a:ext>
            </a:extLst>
          </p:cNvPr>
          <p:cNvSpPr/>
          <p:nvPr/>
        </p:nvSpPr>
        <p:spPr>
          <a:xfrm>
            <a:off x="10173810" y="1302057"/>
            <a:ext cx="859468" cy="27816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19" name="Rectangle 18">
            <a:extLst>
              <a:ext uri="{FF2B5EF4-FFF2-40B4-BE49-F238E27FC236}">
                <a16:creationId xmlns:a16="http://schemas.microsoft.com/office/drawing/2014/main" id="{528CA239-B6DA-7764-2836-586119B13943}"/>
              </a:ext>
            </a:extLst>
          </p:cNvPr>
          <p:cNvSpPr/>
          <p:nvPr/>
        </p:nvSpPr>
        <p:spPr>
          <a:xfrm>
            <a:off x="7329828" y="2622513"/>
            <a:ext cx="316872" cy="1554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20" name="Rectangle 19">
            <a:extLst>
              <a:ext uri="{FF2B5EF4-FFF2-40B4-BE49-F238E27FC236}">
                <a16:creationId xmlns:a16="http://schemas.microsoft.com/office/drawing/2014/main" id="{0373CFB9-05C8-A3B4-ED0C-5AE0F0866679}"/>
              </a:ext>
            </a:extLst>
          </p:cNvPr>
          <p:cNvSpPr/>
          <p:nvPr/>
        </p:nvSpPr>
        <p:spPr>
          <a:xfrm>
            <a:off x="7298207" y="3688598"/>
            <a:ext cx="316872" cy="1452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21" name="Rectangle 20">
            <a:extLst>
              <a:ext uri="{FF2B5EF4-FFF2-40B4-BE49-F238E27FC236}">
                <a16:creationId xmlns:a16="http://schemas.microsoft.com/office/drawing/2014/main" id="{ACF36A37-43FD-55EC-1503-171E7BD4A9EE}"/>
              </a:ext>
            </a:extLst>
          </p:cNvPr>
          <p:cNvSpPr/>
          <p:nvPr/>
        </p:nvSpPr>
        <p:spPr>
          <a:xfrm>
            <a:off x="7283061" y="4794637"/>
            <a:ext cx="316872" cy="1452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sp>
        <p:nvSpPr>
          <p:cNvPr id="22" name="Rectangle 21">
            <a:extLst>
              <a:ext uri="{FF2B5EF4-FFF2-40B4-BE49-F238E27FC236}">
                <a16:creationId xmlns:a16="http://schemas.microsoft.com/office/drawing/2014/main" id="{DC026E1C-E008-6649-D7E2-A6BFAD47DBA9}"/>
              </a:ext>
            </a:extLst>
          </p:cNvPr>
          <p:cNvSpPr/>
          <p:nvPr/>
        </p:nvSpPr>
        <p:spPr>
          <a:xfrm>
            <a:off x="7276299" y="5957624"/>
            <a:ext cx="316872" cy="14522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600" dirty="0" err="1"/>
          </a:p>
        </p:txBody>
      </p:sp>
      <p:cxnSp>
        <p:nvCxnSpPr>
          <p:cNvPr id="24" name="Straight Connector 23">
            <a:extLst>
              <a:ext uri="{FF2B5EF4-FFF2-40B4-BE49-F238E27FC236}">
                <a16:creationId xmlns:a16="http://schemas.microsoft.com/office/drawing/2014/main" id="{1E41ACFF-892D-4B02-D78D-570DC8410C6F}"/>
              </a:ext>
            </a:extLst>
          </p:cNvPr>
          <p:cNvCxnSpPr>
            <a:endCxn id="17" idx="1"/>
          </p:cNvCxnSpPr>
          <p:nvPr/>
        </p:nvCxnSpPr>
        <p:spPr>
          <a:xfrm flipV="1">
            <a:off x="6841627" y="1775632"/>
            <a:ext cx="437519" cy="66981"/>
          </a:xfrm>
          <a:prstGeom prst="line">
            <a:avLst/>
          </a:prstGeom>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9A4F262-E457-C00A-5DB9-AE60FBCD686F}"/>
              </a:ext>
            </a:extLst>
          </p:cNvPr>
          <p:cNvCxnSpPr>
            <a:endCxn id="17" idx="1"/>
          </p:cNvCxnSpPr>
          <p:nvPr/>
        </p:nvCxnSpPr>
        <p:spPr>
          <a:xfrm flipV="1">
            <a:off x="6841627" y="1775632"/>
            <a:ext cx="437519" cy="17824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B7EF2B1-29B1-3B5F-EA95-37214FB82EE1}"/>
              </a:ext>
            </a:extLst>
          </p:cNvPr>
          <p:cNvCxnSpPr>
            <a:endCxn id="18" idx="1"/>
          </p:cNvCxnSpPr>
          <p:nvPr/>
        </p:nvCxnSpPr>
        <p:spPr>
          <a:xfrm flipV="1">
            <a:off x="7113908" y="1441141"/>
            <a:ext cx="3059902" cy="2640595"/>
          </a:xfrm>
          <a:prstGeom prst="line">
            <a:avLst/>
          </a:prstGeom>
          <a:ln w="12700">
            <a:solidFill>
              <a:srgbClr val="00A3E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6309D5-8624-284F-E438-D5BE1315BC20}"/>
              </a:ext>
            </a:extLst>
          </p:cNvPr>
          <p:cNvCxnSpPr/>
          <p:nvPr/>
        </p:nvCxnSpPr>
        <p:spPr>
          <a:xfrm flipV="1">
            <a:off x="7113908" y="1446862"/>
            <a:ext cx="3059902" cy="3488388"/>
          </a:xfrm>
          <a:prstGeom prst="line">
            <a:avLst/>
          </a:prstGeom>
          <a:ln w="12700">
            <a:solidFill>
              <a:srgbClr val="00A3E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C0EA84-67C3-E6B6-F0C8-3F5B867D4608}"/>
              </a:ext>
            </a:extLst>
          </p:cNvPr>
          <p:cNvCxnSpPr>
            <a:cxnSpLocks/>
            <a:stCxn id="11" idx="3"/>
            <a:endCxn id="19" idx="1"/>
          </p:cNvCxnSpPr>
          <p:nvPr/>
        </p:nvCxnSpPr>
        <p:spPr>
          <a:xfrm flipV="1">
            <a:off x="6052434" y="2700226"/>
            <a:ext cx="1277394" cy="2970443"/>
          </a:xfrm>
          <a:prstGeom prst="line">
            <a:avLst/>
          </a:prstGeom>
          <a:ln w="12700">
            <a:solidFill>
              <a:srgbClr val="00558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7971A6-2F53-67E3-537B-903AC26CDD90}"/>
              </a:ext>
            </a:extLst>
          </p:cNvPr>
          <p:cNvCxnSpPr>
            <a:stCxn id="11" idx="3"/>
            <a:endCxn id="20" idx="1"/>
          </p:cNvCxnSpPr>
          <p:nvPr/>
        </p:nvCxnSpPr>
        <p:spPr>
          <a:xfrm flipV="1">
            <a:off x="6052434" y="3761209"/>
            <a:ext cx="1245773" cy="1909460"/>
          </a:xfrm>
          <a:prstGeom prst="line">
            <a:avLst/>
          </a:prstGeom>
          <a:ln w="12700">
            <a:solidFill>
              <a:srgbClr val="005587"/>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2ADDBDB-DC25-224E-11AF-92555DE02E3D}"/>
              </a:ext>
            </a:extLst>
          </p:cNvPr>
          <p:cNvCxnSpPr>
            <a:stCxn id="11" idx="3"/>
            <a:endCxn id="21" idx="1"/>
          </p:cNvCxnSpPr>
          <p:nvPr/>
        </p:nvCxnSpPr>
        <p:spPr>
          <a:xfrm flipV="1">
            <a:off x="6052434" y="4867248"/>
            <a:ext cx="1230627" cy="803421"/>
          </a:xfrm>
          <a:prstGeom prst="line">
            <a:avLst/>
          </a:prstGeom>
          <a:ln w="12700">
            <a:solidFill>
              <a:srgbClr val="00558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D31AC77-0095-4A55-42AA-549E395C9FA7}"/>
              </a:ext>
            </a:extLst>
          </p:cNvPr>
          <p:cNvCxnSpPr>
            <a:cxnSpLocks/>
            <a:stCxn id="11" idx="3"/>
            <a:endCxn id="22" idx="1"/>
          </p:cNvCxnSpPr>
          <p:nvPr/>
        </p:nvCxnSpPr>
        <p:spPr>
          <a:xfrm>
            <a:off x="6052434" y="5670669"/>
            <a:ext cx="1223865" cy="359566"/>
          </a:xfrm>
          <a:prstGeom prst="line">
            <a:avLst/>
          </a:prstGeom>
          <a:ln w="12700">
            <a:solidFill>
              <a:srgbClr val="005587"/>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4B98960-9403-A760-79B9-E1A0AB34B5C3}"/>
              </a:ext>
            </a:extLst>
          </p:cNvPr>
          <p:cNvPicPr>
            <a:picLocks noChangeAspect="1"/>
          </p:cNvPicPr>
          <p:nvPr/>
        </p:nvPicPr>
        <p:blipFill>
          <a:blip r:embed="rId6"/>
          <a:stretch>
            <a:fillRect/>
          </a:stretch>
        </p:blipFill>
        <p:spPr>
          <a:xfrm>
            <a:off x="4112330" y="4019893"/>
            <a:ext cx="2591025" cy="838273"/>
          </a:xfrm>
          <a:prstGeom prst="rect">
            <a:avLst/>
          </a:prstGeom>
          <a:ln>
            <a:solidFill>
              <a:srgbClr val="005587"/>
            </a:solidFill>
            <a:prstDash val="dash"/>
          </a:ln>
        </p:spPr>
      </p:pic>
    </p:spTree>
    <p:extLst>
      <p:ext uri="{BB962C8B-B14F-4D97-AF65-F5344CB8AC3E}">
        <p14:creationId xmlns:p14="http://schemas.microsoft.com/office/powerpoint/2010/main" val="215405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205B1B-74DB-12CC-B519-5FCC320971ED}"/>
              </a:ext>
            </a:extLst>
          </p:cNvPr>
          <p:cNvSpPr>
            <a:spLocks noGrp="1"/>
          </p:cNvSpPr>
          <p:nvPr>
            <p:ph type="body" sz="quarter" idx="16"/>
          </p:nvPr>
        </p:nvSpPr>
        <p:spPr/>
        <p:txBody>
          <a:bodyPr/>
          <a:lstStyle/>
          <a:p>
            <a:r>
              <a:rPr lang="en-GB" dirty="0"/>
              <a:t>View details, add attachments, add/reply to comments</a:t>
            </a:r>
          </a:p>
        </p:txBody>
      </p:sp>
      <p:sp>
        <p:nvSpPr>
          <p:cNvPr id="4" name="Title 3">
            <a:extLst>
              <a:ext uri="{FF2B5EF4-FFF2-40B4-BE49-F238E27FC236}">
                <a16:creationId xmlns:a16="http://schemas.microsoft.com/office/drawing/2014/main" id="{2C7F2EEC-64DA-D5CD-5F60-A577A219FA06}"/>
              </a:ext>
            </a:extLst>
          </p:cNvPr>
          <p:cNvSpPr>
            <a:spLocks noGrp="1"/>
          </p:cNvSpPr>
          <p:nvPr>
            <p:ph type="title"/>
          </p:nvPr>
        </p:nvSpPr>
        <p:spPr/>
        <p:txBody>
          <a:bodyPr/>
          <a:lstStyle/>
          <a:p>
            <a:r>
              <a:rPr lang="en-GB" dirty="0"/>
              <a:t>Viewing the details</a:t>
            </a:r>
          </a:p>
        </p:txBody>
      </p:sp>
      <p:sp>
        <p:nvSpPr>
          <p:cNvPr id="5" name="Footer Placeholder 4">
            <a:extLst>
              <a:ext uri="{FF2B5EF4-FFF2-40B4-BE49-F238E27FC236}">
                <a16:creationId xmlns:a16="http://schemas.microsoft.com/office/drawing/2014/main" id="{0BAE1E14-F9B6-F196-AE5A-59203135B456}"/>
              </a:ext>
            </a:extLst>
          </p:cNvPr>
          <p:cNvSpPr>
            <a:spLocks noGrp="1"/>
          </p:cNvSpPr>
          <p:nvPr>
            <p:ph type="ftr" sz="quarter" idx="3"/>
          </p:nvPr>
        </p:nvSpPr>
        <p:spPr/>
        <p:txBody>
          <a:bodyPr/>
          <a:lstStyle/>
          <a:p>
            <a:endParaRPr lang="en-US" dirty="0"/>
          </a:p>
        </p:txBody>
      </p:sp>
      <p:pic>
        <p:nvPicPr>
          <p:cNvPr id="7" name="Picture 6">
            <a:extLst>
              <a:ext uri="{FF2B5EF4-FFF2-40B4-BE49-F238E27FC236}">
                <a16:creationId xmlns:a16="http://schemas.microsoft.com/office/drawing/2014/main" id="{6C13581E-A204-79F0-8655-F56353601AE3}"/>
              </a:ext>
            </a:extLst>
          </p:cNvPr>
          <p:cNvPicPr>
            <a:picLocks noChangeAspect="1"/>
          </p:cNvPicPr>
          <p:nvPr/>
        </p:nvPicPr>
        <p:blipFill>
          <a:blip r:embed="rId2"/>
          <a:stretch>
            <a:fillRect/>
          </a:stretch>
        </p:blipFill>
        <p:spPr>
          <a:xfrm>
            <a:off x="459221" y="1592661"/>
            <a:ext cx="1716526" cy="418351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6E479A6A-283E-AA2D-A807-587701F8FEBE}"/>
              </a:ext>
            </a:extLst>
          </p:cNvPr>
          <p:cNvPicPr>
            <a:picLocks noChangeAspect="1"/>
          </p:cNvPicPr>
          <p:nvPr/>
        </p:nvPicPr>
        <p:blipFill>
          <a:blip r:embed="rId3"/>
          <a:stretch>
            <a:fillRect/>
          </a:stretch>
        </p:blipFill>
        <p:spPr>
          <a:xfrm>
            <a:off x="1889486" y="1674415"/>
            <a:ext cx="1859158" cy="455295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09B7492-12C7-4040-D614-87EC931E77BF}"/>
              </a:ext>
            </a:extLst>
          </p:cNvPr>
          <p:cNvSpPr txBox="1"/>
          <p:nvPr/>
        </p:nvSpPr>
        <p:spPr>
          <a:xfrm>
            <a:off x="5113538" y="1834908"/>
            <a:ext cx="3959441" cy="1815882"/>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tx2"/>
                </a:solidFill>
              </a:rPr>
              <a:t>When you click on any of the requests you can view the details of that request.</a:t>
            </a:r>
          </a:p>
          <a:p>
            <a:endParaRPr lang="en-GB" sz="1600" dirty="0">
              <a:solidFill>
                <a:schemeClr val="tx2"/>
              </a:solidFill>
            </a:endParaRPr>
          </a:p>
          <a:p>
            <a:pPr marL="285750" indent="-285750">
              <a:buFont typeface="Arial" panose="020B0604020202020204" pitchFamily="34" charset="0"/>
              <a:buChar char="•"/>
            </a:pPr>
            <a:r>
              <a:rPr lang="en-GB" sz="1600" dirty="0">
                <a:solidFill>
                  <a:schemeClr val="tx2"/>
                </a:solidFill>
              </a:rPr>
              <a:t>You can also add attachments and make/reply to comments which will be viewed by the Marketing ops team</a:t>
            </a:r>
          </a:p>
        </p:txBody>
      </p:sp>
    </p:spTree>
    <p:extLst>
      <p:ext uri="{BB962C8B-B14F-4D97-AF65-F5344CB8AC3E}">
        <p14:creationId xmlns:p14="http://schemas.microsoft.com/office/powerpoint/2010/main" val="309889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3.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Presentation2" id="{2BF2B394-C116-4FD8-8097-904CF1E1A1C7}" vid="{299C8D79-C303-473B-A0C5-5D8409A37A8A}"/>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41A8027A94C54E8B871968FAA6C492" ma:contentTypeVersion="16" ma:contentTypeDescription="Create a new document." ma:contentTypeScope="" ma:versionID="462aaf31dcdf522561c146be05b251f4">
  <xsd:schema xmlns:xsd="http://www.w3.org/2001/XMLSchema" xmlns:xs="http://www.w3.org/2001/XMLSchema" xmlns:p="http://schemas.microsoft.com/office/2006/metadata/properties" xmlns:ns2="a3d99252-4236-4875-9705-b79300e2d557" xmlns:ns3="1c9b69b2-596d-4757-b9cd-cd8972304baa" targetNamespace="http://schemas.microsoft.com/office/2006/metadata/properties" ma:root="true" ma:fieldsID="9e6ee6a28acd404001292acf7e11d403" ns2:_="" ns3:_="">
    <xsd:import namespace="a3d99252-4236-4875-9705-b79300e2d557"/>
    <xsd:import namespace="1c9b69b2-596d-4757-b9cd-cd8972304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DocTag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d99252-4236-4875-9705-b79300e2d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68784c8-5187-4d12-af89-ac967a8112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DocTags" ma:index="20" nillable="true" ma:displayName="MediaServiceDocTags" ma:hidden="true" ma:internalName="MediaServiceDocTag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9b69b2-596d-4757-b9cd-cd8972304b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67e752f-aa54-418c-a827-14a947def056}" ma:internalName="TaxCatchAll" ma:showField="CatchAllData" ma:web="1c9b69b2-596d-4757-b9cd-cd8972304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d99252-4236-4875-9705-b79300e2d557">
      <Terms xmlns="http://schemas.microsoft.com/office/infopath/2007/PartnerControls"/>
    </lcf76f155ced4ddcb4097134ff3c332f>
    <TaxCatchAll xmlns="1c9b69b2-596d-4757-b9cd-cd8972304baa" xsi:nil="true"/>
  </documentManagement>
</p:properties>
</file>

<file path=customXml/itemProps1.xml><?xml version="1.0" encoding="utf-8"?>
<ds:datastoreItem xmlns:ds="http://schemas.openxmlformats.org/officeDocument/2006/customXml" ds:itemID="{22CA6650-5898-401A-A749-4430AFBC1430}">
  <ds:schemaRefs>
    <ds:schemaRef ds:uri="http://schemas.microsoft.com/sharepoint/v3/contenttype/forms"/>
  </ds:schemaRefs>
</ds:datastoreItem>
</file>

<file path=customXml/itemProps2.xml><?xml version="1.0" encoding="utf-8"?>
<ds:datastoreItem xmlns:ds="http://schemas.openxmlformats.org/officeDocument/2006/customXml" ds:itemID="{A3D7CD63-546F-44D8-80E6-1AF994EE8149}">
  <ds:schemaRefs>
    <ds:schemaRef ds:uri="1c9b69b2-596d-4757-b9cd-cd8972304baa"/>
    <ds:schemaRef ds:uri="a3d99252-4236-4875-9705-b79300e2d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C4819FA-8A53-4653-ABFC-1478ED469FDC}">
  <ds:schemaRefs>
    <ds:schemaRef ds:uri="http://purl.org/dc/terms/"/>
    <ds:schemaRef ds:uri="http://purl.org/dc/elements/1.1/"/>
    <ds:schemaRef ds:uri="http://schemas.microsoft.com/office/infopath/2007/PartnerControls"/>
    <ds:schemaRef ds:uri="a3d99252-4236-4875-9705-b79300e2d557"/>
    <ds:schemaRef ds:uri="http://schemas.microsoft.com/office/2006/documentManagement/types"/>
    <ds:schemaRef ds:uri="http://purl.org/dc/dcmitype/"/>
    <ds:schemaRef ds:uri="http://www.w3.org/XML/1998/namespace"/>
    <ds:schemaRef ds:uri="http://schemas.openxmlformats.org/package/2006/metadata/core-properties"/>
    <ds:schemaRef ds:uri="1c9b69b2-596d-4757-b9cd-cd8972304baa"/>
    <ds:schemaRef ds:uri="http://schemas.microsoft.com/office/2006/metadata/properties"/>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IQVIA 2024</Template>
  <TotalTime>17572</TotalTime>
  <Words>1224</Words>
  <Application>Microsoft Office PowerPoint</Application>
  <PresentationFormat>Widescreen</PresentationFormat>
  <Paragraphs>135</Paragraphs>
  <Slides>26</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Arial Narrow</vt:lpstr>
      <vt:lpstr>Calibri</vt:lpstr>
      <vt:lpstr>Georgia</vt:lpstr>
      <vt:lpstr>Symbol</vt:lpstr>
      <vt:lpstr>System Font Regular</vt:lpstr>
      <vt:lpstr>Wingdings</vt:lpstr>
      <vt:lpstr>IQVIA_V3.0.0</vt:lpstr>
      <vt:lpstr>think-cell Slide</vt:lpstr>
      <vt:lpstr>Marketing Operations</vt:lpstr>
      <vt:lpstr>Agenda</vt:lpstr>
      <vt:lpstr>Marketing Operations Open Office Hours </vt:lpstr>
      <vt:lpstr>Where can I find the email templates?</vt:lpstr>
      <vt:lpstr>Eloqua Email and Landing Page Templates</vt:lpstr>
      <vt:lpstr>What is the Marketer Dashboard and How can I access it?</vt:lpstr>
      <vt:lpstr>Marketer Dashboard</vt:lpstr>
      <vt:lpstr>Marketer Dashboard Overview</vt:lpstr>
      <vt:lpstr>Viewing the details</vt:lpstr>
      <vt:lpstr>What are the different types of forms and landing pages?</vt:lpstr>
      <vt:lpstr>Types of Forms</vt:lpstr>
      <vt:lpstr>Types of Forms</vt:lpstr>
      <vt:lpstr>What is a Landing page?</vt:lpstr>
      <vt:lpstr>Hybrid Landing page</vt:lpstr>
      <vt:lpstr>Where can I find out more information about Segmentation and exclusions?</vt:lpstr>
      <vt:lpstr>IQVIA Segmentation Tool</vt:lpstr>
      <vt:lpstr>What work do you do to improve database quality?</vt:lpstr>
      <vt:lpstr>Marketing Data Hygiene Strategy</vt:lpstr>
      <vt:lpstr>Marketing Data Hygiene Strategy</vt:lpstr>
      <vt:lpstr>How can I provide feedback?</vt:lpstr>
      <vt:lpstr>Tools for providing feedback</vt:lpstr>
      <vt:lpstr>Where can I go for help?</vt:lpstr>
      <vt:lpstr>Available resources</vt:lpstr>
      <vt:lpstr>Who does what in Marketing Operations?</vt:lpstr>
      <vt:lpstr>Marketing Operations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Operations</dc:title>
  <dc:creator>Cuff, Phil</dc:creator>
  <cp:lastModifiedBy>Cuff, Phil</cp:lastModifiedBy>
  <cp:revision>4</cp:revision>
  <cp:lastPrinted>2019-08-20T20:33:24Z</cp:lastPrinted>
  <dcterms:created xsi:type="dcterms:W3CDTF">2024-03-26T17:31:53Z</dcterms:created>
  <dcterms:modified xsi:type="dcterms:W3CDTF">2024-05-01T13:36:18Z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0x0101007741A8027A94C54E8B871968FAA6C492</vt:lpwstr>
  </property>
  <property fmtid="{D5CDD505-2E9C-101B-9397-08002B2CF9AE}" pid="3" name="MediaServiceImageTags">
    <vt:lpwstr/>
  </property>
</Properties>
</file>